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4.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5.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6.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7.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notesSlides/notesSlide8.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9.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10.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notesSlides/notesSlide11.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12.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13.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0"/>
  </p:notesMasterIdLst>
  <p:sldIdLst>
    <p:sldId id="256" r:id="rId2"/>
    <p:sldId id="482" r:id="rId3"/>
    <p:sldId id="484" r:id="rId4"/>
    <p:sldId id="492" r:id="rId5"/>
    <p:sldId id="485" r:id="rId6"/>
    <p:sldId id="486" r:id="rId7"/>
    <p:sldId id="487" r:id="rId8"/>
    <p:sldId id="488" r:id="rId9"/>
    <p:sldId id="493" r:id="rId10"/>
    <p:sldId id="494" r:id="rId11"/>
    <p:sldId id="495" r:id="rId12"/>
    <p:sldId id="496" r:id="rId13"/>
    <p:sldId id="497" r:id="rId14"/>
    <p:sldId id="498" r:id="rId15"/>
    <p:sldId id="499" r:id="rId16"/>
    <p:sldId id="500" r:id="rId17"/>
    <p:sldId id="501" r:id="rId18"/>
    <p:sldId id="483" r:id="rId19"/>
    <p:sldId id="504" r:id="rId20"/>
    <p:sldId id="505" r:id="rId21"/>
    <p:sldId id="506" r:id="rId22"/>
    <p:sldId id="502" r:id="rId23"/>
    <p:sldId id="503" r:id="rId24"/>
    <p:sldId id="507" r:id="rId25"/>
    <p:sldId id="508" r:id="rId26"/>
    <p:sldId id="509" r:id="rId27"/>
    <p:sldId id="510" r:id="rId28"/>
    <p:sldId id="481" r:id="rId29"/>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8DD4"/>
    <a:srgbClr val="C91911"/>
    <a:srgbClr val="0D4972"/>
    <a:srgbClr val="22B2B2"/>
    <a:srgbClr val="7F7F7F"/>
    <a:srgbClr val="C16E4E"/>
    <a:srgbClr val="5B9884"/>
    <a:srgbClr val="A6A6A6"/>
    <a:srgbClr val="00E100"/>
    <a:srgbClr val="17FF1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autoAdjust="0"/>
    <p:restoredTop sz="88166" autoAdjust="0"/>
  </p:normalViewPr>
  <p:slideViewPr>
    <p:cSldViewPr snapToGrid="0">
      <p:cViewPr varScale="1">
        <p:scale>
          <a:sx n="65" d="100"/>
          <a:sy n="65" d="100"/>
        </p:scale>
        <p:origin x="1536" y="96"/>
      </p:cViewPr>
      <p:guideLst>
        <p:guide orient="horz" pos="2160"/>
        <p:guide pos="2880"/>
      </p:guideLst>
    </p:cSldViewPr>
  </p:slideViewPr>
  <p:outlineViewPr>
    <p:cViewPr>
      <p:scale>
        <a:sx n="33" d="100"/>
        <a:sy n="33" d="100"/>
      </p:scale>
      <p:origin x="0" y="-494"/>
    </p:cViewPr>
  </p:outlineViewPr>
  <p:notesTextViewPr>
    <p:cViewPr>
      <p:scale>
        <a:sx n="3" d="2"/>
        <a:sy n="3" d="2"/>
      </p:scale>
      <p:origin x="0" y="0"/>
    </p:cViewPr>
  </p:notesTextViewPr>
  <p:sorterViewPr>
    <p:cViewPr>
      <p:scale>
        <a:sx n="100" d="100"/>
        <a:sy n="100" d="100"/>
      </p:scale>
      <p:origin x="0" y="-265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DFA71E-E581-4181-BE08-A3D5571B4684}" type="datetimeFigureOut">
              <a:rPr lang="zh-CN" altLang="en-US" smtClean="0"/>
              <a:t>2020/2/9</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9D6083-22A4-4AAF-930A-2E7676FF27FE}" type="slidenum">
              <a:rPr lang="zh-CN" altLang="en-US" smtClean="0"/>
              <a:t>‹#›</a:t>
            </a:fld>
            <a:endParaRPr lang="zh-CN" altLang="en-US"/>
          </a:p>
        </p:txBody>
      </p:sp>
    </p:spTree>
    <p:extLst>
      <p:ext uri="{BB962C8B-B14F-4D97-AF65-F5344CB8AC3E}">
        <p14:creationId xmlns:p14="http://schemas.microsoft.com/office/powerpoint/2010/main" val="2485150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59D6083-22A4-4AAF-930A-2E7676FF27FE}" type="slidenum">
              <a:rPr lang="zh-CN" altLang="en-US" smtClean="0"/>
              <a:t>1</a:t>
            </a:fld>
            <a:endParaRPr lang="zh-CN" altLang="en-US"/>
          </a:p>
        </p:txBody>
      </p:sp>
    </p:spTree>
    <p:extLst>
      <p:ext uri="{BB962C8B-B14F-4D97-AF65-F5344CB8AC3E}">
        <p14:creationId xmlns:p14="http://schemas.microsoft.com/office/powerpoint/2010/main" val="9154643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702030404030204" charset="0"/>
                <a:ea typeface="微软雅黑" panose="020B0503020204020204" pitchFamily="34" charset="-122"/>
              </a:rPr>
              <a:t>23</a:t>
            </a:fld>
            <a:endParaRPr kumimoji="0" lang="zh-CN" altLang="en-US" sz="1200" b="0" i="0" u="none" strike="noStrike" kern="1200" cap="none" spc="0" normalizeH="0" baseline="0" noProof="0">
              <a:ln>
                <a:noFill/>
              </a:ln>
              <a:solidFill>
                <a:prstClr val="black"/>
              </a:solidFill>
              <a:effectLst/>
              <a:uLnTx/>
              <a:uFillTx/>
              <a:latin typeface="Calibri" panose="020F0702030404030204" charset="0"/>
              <a:ea typeface="微软雅黑" panose="020B0503020204020204" pitchFamily="34" charset="-122"/>
            </a:endParaRPr>
          </a:p>
        </p:txBody>
      </p:sp>
    </p:spTree>
    <p:extLst>
      <p:ext uri="{BB962C8B-B14F-4D97-AF65-F5344CB8AC3E}">
        <p14:creationId xmlns:p14="http://schemas.microsoft.com/office/powerpoint/2010/main" val="14653465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702030404030204" charset="0"/>
                <a:ea typeface="微软雅黑" panose="020B0503020204020204" pitchFamily="34" charset="-122"/>
              </a:rPr>
              <a:t>24</a:t>
            </a:fld>
            <a:endParaRPr kumimoji="0" lang="zh-CN" altLang="en-US" sz="1200" b="0" i="0" u="none" strike="noStrike" kern="1200" cap="none" spc="0" normalizeH="0" baseline="0" noProof="0">
              <a:ln>
                <a:noFill/>
              </a:ln>
              <a:solidFill>
                <a:prstClr val="black"/>
              </a:solidFill>
              <a:effectLst/>
              <a:uLnTx/>
              <a:uFillTx/>
              <a:latin typeface="Calibri" panose="020F0702030404030204" charset="0"/>
              <a:ea typeface="微软雅黑" panose="020B0503020204020204" pitchFamily="34" charset="-122"/>
            </a:endParaRPr>
          </a:p>
        </p:txBody>
      </p:sp>
    </p:spTree>
    <p:extLst>
      <p:ext uri="{BB962C8B-B14F-4D97-AF65-F5344CB8AC3E}">
        <p14:creationId xmlns:p14="http://schemas.microsoft.com/office/powerpoint/2010/main" val="41601769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702030404030204" charset="0"/>
                <a:ea typeface="微软雅黑" panose="020B0503020204020204" pitchFamily="34" charset="-122"/>
              </a:rPr>
              <a:t>25</a:t>
            </a:fld>
            <a:endParaRPr kumimoji="0" lang="zh-CN" altLang="en-US" sz="1200" b="0" i="0" u="none" strike="noStrike" kern="1200" cap="none" spc="0" normalizeH="0" baseline="0" noProof="0">
              <a:ln>
                <a:noFill/>
              </a:ln>
              <a:solidFill>
                <a:prstClr val="black"/>
              </a:solidFill>
              <a:effectLst/>
              <a:uLnTx/>
              <a:uFillTx/>
              <a:latin typeface="Calibri" panose="020F0702030404030204" charset="0"/>
              <a:ea typeface="微软雅黑" panose="020B0503020204020204" pitchFamily="34" charset="-122"/>
            </a:endParaRPr>
          </a:p>
        </p:txBody>
      </p:sp>
    </p:spTree>
    <p:extLst>
      <p:ext uri="{BB962C8B-B14F-4D97-AF65-F5344CB8AC3E}">
        <p14:creationId xmlns:p14="http://schemas.microsoft.com/office/powerpoint/2010/main" val="6268389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702030404030204" charset="0"/>
                <a:ea typeface="微软雅黑" panose="020B0503020204020204" pitchFamily="34" charset="-122"/>
              </a:rPr>
              <a:t>26</a:t>
            </a:fld>
            <a:endParaRPr kumimoji="0" lang="zh-CN" altLang="en-US" sz="1200" b="0" i="0" u="none" strike="noStrike" kern="1200" cap="none" spc="0" normalizeH="0" baseline="0" noProof="0">
              <a:ln>
                <a:noFill/>
              </a:ln>
              <a:solidFill>
                <a:prstClr val="black"/>
              </a:solidFill>
              <a:effectLst/>
              <a:uLnTx/>
              <a:uFillTx/>
              <a:latin typeface="Calibri" panose="020F0702030404030204" charset="0"/>
              <a:ea typeface="微软雅黑" panose="020B0503020204020204" pitchFamily="34" charset="-122"/>
            </a:endParaRPr>
          </a:p>
        </p:txBody>
      </p:sp>
    </p:spTree>
    <p:extLst>
      <p:ext uri="{BB962C8B-B14F-4D97-AF65-F5344CB8AC3E}">
        <p14:creationId xmlns:p14="http://schemas.microsoft.com/office/powerpoint/2010/main" val="4286381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702030404030204" charset="0"/>
                <a:ea typeface="微软雅黑" panose="020B0503020204020204" pitchFamily="34" charset="-122"/>
              </a:rPr>
              <a:t>27</a:t>
            </a:fld>
            <a:endParaRPr kumimoji="0" lang="zh-CN" altLang="en-US" sz="1200" b="0" i="0" u="none" strike="noStrike" kern="1200" cap="none" spc="0" normalizeH="0" baseline="0" noProof="0">
              <a:ln>
                <a:noFill/>
              </a:ln>
              <a:solidFill>
                <a:prstClr val="black"/>
              </a:solidFill>
              <a:effectLst/>
              <a:uLnTx/>
              <a:uFillTx/>
              <a:latin typeface="Calibri" panose="020F0702030404030204" charset="0"/>
              <a:ea typeface="微软雅黑" panose="020B0503020204020204" pitchFamily="34" charset="-122"/>
            </a:endParaRPr>
          </a:p>
        </p:txBody>
      </p:sp>
    </p:spTree>
    <p:extLst>
      <p:ext uri="{BB962C8B-B14F-4D97-AF65-F5344CB8AC3E}">
        <p14:creationId xmlns:p14="http://schemas.microsoft.com/office/powerpoint/2010/main" val="590492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702030404030204" charset="0"/>
                <a:ea typeface="微软雅黑" panose="020B0503020204020204" pitchFamily="34" charset="-122"/>
              </a:rPr>
              <a:t>11</a:t>
            </a:fld>
            <a:endParaRPr kumimoji="0" lang="zh-CN" altLang="en-US" sz="1200" b="0" i="0" u="none" strike="noStrike" kern="1200" cap="none" spc="0" normalizeH="0" baseline="0" noProof="0">
              <a:ln>
                <a:noFill/>
              </a:ln>
              <a:solidFill>
                <a:prstClr val="black"/>
              </a:solidFill>
              <a:effectLst/>
              <a:uLnTx/>
              <a:uFillTx/>
              <a:latin typeface="Calibri" panose="020F0702030404030204" charset="0"/>
              <a:ea typeface="微软雅黑" panose="020B0503020204020204" pitchFamily="34" charset="-122"/>
            </a:endParaRPr>
          </a:p>
        </p:txBody>
      </p:sp>
    </p:spTree>
    <p:extLst>
      <p:ext uri="{BB962C8B-B14F-4D97-AF65-F5344CB8AC3E}">
        <p14:creationId xmlns:p14="http://schemas.microsoft.com/office/powerpoint/2010/main" val="38125714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702030404030204" charset="0"/>
                <a:ea typeface="微软雅黑" panose="020B0503020204020204" pitchFamily="34" charset="-122"/>
              </a:rPr>
              <a:t>12</a:t>
            </a:fld>
            <a:endParaRPr kumimoji="0" lang="zh-CN" altLang="en-US" sz="1200" b="0" i="0" u="none" strike="noStrike" kern="1200" cap="none" spc="0" normalizeH="0" baseline="0" noProof="0">
              <a:ln>
                <a:noFill/>
              </a:ln>
              <a:solidFill>
                <a:prstClr val="black"/>
              </a:solidFill>
              <a:effectLst/>
              <a:uLnTx/>
              <a:uFillTx/>
              <a:latin typeface="Calibri" panose="020F0702030404030204" charset="0"/>
              <a:ea typeface="微软雅黑" panose="020B0503020204020204" pitchFamily="34" charset="-122"/>
            </a:endParaRPr>
          </a:p>
        </p:txBody>
      </p:sp>
    </p:spTree>
    <p:extLst>
      <p:ext uri="{BB962C8B-B14F-4D97-AF65-F5344CB8AC3E}">
        <p14:creationId xmlns:p14="http://schemas.microsoft.com/office/powerpoint/2010/main" val="12287128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702030404030204" charset="0"/>
                <a:ea typeface="微软雅黑" panose="020B0503020204020204" pitchFamily="34" charset="-122"/>
              </a:rPr>
              <a:t>13</a:t>
            </a:fld>
            <a:endParaRPr kumimoji="0" lang="zh-CN" altLang="en-US" sz="1200" b="0" i="0" u="none" strike="noStrike" kern="1200" cap="none" spc="0" normalizeH="0" baseline="0" noProof="0">
              <a:ln>
                <a:noFill/>
              </a:ln>
              <a:solidFill>
                <a:prstClr val="black"/>
              </a:solidFill>
              <a:effectLst/>
              <a:uLnTx/>
              <a:uFillTx/>
              <a:latin typeface="Calibri" panose="020F0702030404030204" charset="0"/>
              <a:ea typeface="微软雅黑" panose="020B0503020204020204" pitchFamily="34" charset="-122"/>
            </a:endParaRPr>
          </a:p>
        </p:txBody>
      </p:sp>
    </p:spTree>
    <p:extLst>
      <p:ext uri="{BB962C8B-B14F-4D97-AF65-F5344CB8AC3E}">
        <p14:creationId xmlns:p14="http://schemas.microsoft.com/office/powerpoint/2010/main" val="10184508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702030404030204" charset="0"/>
                <a:ea typeface="微软雅黑" panose="020B0503020204020204" pitchFamily="34" charset="-122"/>
              </a:rPr>
              <a:t>14</a:t>
            </a:fld>
            <a:endParaRPr kumimoji="0" lang="zh-CN" altLang="en-US" sz="1200" b="0" i="0" u="none" strike="noStrike" kern="1200" cap="none" spc="0" normalizeH="0" baseline="0" noProof="0">
              <a:ln>
                <a:noFill/>
              </a:ln>
              <a:solidFill>
                <a:prstClr val="black"/>
              </a:solidFill>
              <a:effectLst/>
              <a:uLnTx/>
              <a:uFillTx/>
              <a:latin typeface="Calibri" panose="020F0702030404030204" charset="0"/>
              <a:ea typeface="微软雅黑" panose="020B0503020204020204" pitchFamily="34" charset="-122"/>
            </a:endParaRPr>
          </a:p>
        </p:txBody>
      </p:sp>
    </p:spTree>
    <p:extLst>
      <p:ext uri="{BB962C8B-B14F-4D97-AF65-F5344CB8AC3E}">
        <p14:creationId xmlns:p14="http://schemas.microsoft.com/office/powerpoint/2010/main" val="25251578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702030404030204" charset="0"/>
                <a:ea typeface="微软雅黑" panose="020B0503020204020204" pitchFamily="34" charset="-122"/>
              </a:rPr>
              <a:t>15</a:t>
            </a:fld>
            <a:endParaRPr kumimoji="0" lang="zh-CN" altLang="en-US" sz="1200" b="0" i="0" u="none" strike="noStrike" kern="1200" cap="none" spc="0" normalizeH="0" baseline="0" noProof="0">
              <a:ln>
                <a:noFill/>
              </a:ln>
              <a:solidFill>
                <a:prstClr val="black"/>
              </a:solidFill>
              <a:effectLst/>
              <a:uLnTx/>
              <a:uFillTx/>
              <a:latin typeface="Calibri" panose="020F0702030404030204" charset="0"/>
              <a:ea typeface="微软雅黑" panose="020B0503020204020204" pitchFamily="34" charset="-122"/>
            </a:endParaRPr>
          </a:p>
        </p:txBody>
      </p:sp>
    </p:spTree>
    <p:extLst>
      <p:ext uri="{BB962C8B-B14F-4D97-AF65-F5344CB8AC3E}">
        <p14:creationId xmlns:p14="http://schemas.microsoft.com/office/powerpoint/2010/main" val="38546924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702030404030204" charset="0"/>
                <a:ea typeface="微软雅黑" panose="020B0503020204020204" pitchFamily="34" charset="-122"/>
              </a:rPr>
              <a:t>16</a:t>
            </a:fld>
            <a:endParaRPr kumimoji="0" lang="zh-CN" altLang="en-US" sz="1200" b="0" i="0" u="none" strike="noStrike" kern="1200" cap="none" spc="0" normalizeH="0" baseline="0" noProof="0">
              <a:ln>
                <a:noFill/>
              </a:ln>
              <a:solidFill>
                <a:prstClr val="black"/>
              </a:solidFill>
              <a:effectLst/>
              <a:uLnTx/>
              <a:uFillTx/>
              <a:latin typeface="Calibri" panose="020F0702030404030204" charset="0"/>
              <a:ea typeface="微软雅黑" panose="020B0503020204020204" pitchFamily="34" charset="-122"/>
            </a:endParaRPr>
          </a:p>
        </p:txBody>
      </p:sp>
    </p:spTree>
    <p:extLst>
      <p:ext uri="{BB962C8B-B14F-4D97-AF65-F5344CB8AC3E}">
        <p14:creationId xmlns:p14="http://schemas.microsoft.com/office/powerpoint/2010/main" val="11535058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702030404030204" charset="0"/>
                <a:ea typeface="微软雅黑" panose="020B0503020204020204" pitchFamily="34" charset="-122"/>
              </a:rPr>
              <a:t>17</a:t>
            </a:fld>
            <a:endParaRPr kumimoji="0" lang="zh-CN" altLang="en-US" sz="1200" b="0" i="0" u="none" strike="noStrike" kern="1200" cap="none" spc="0" normalizeH="0" baseline="0" noProof="0">
              <a:ln>
                <a:noFill/>
              </a:ln>
              <a:solidFill>
                <a:prstClr val="black"/>
              </a:solidFill>
              <a:effectLst/>
              <a:uLnTx/>
              <a:uFillTx/>
              <a:latin typeface="Calibri" panose="020F0702030404030204" charset="0"/>
              <a:ea typeface="微软雅黑" panose="020B0503020204020204" pitchFamily="34" charset="-122"/>
            </a:endParaRPr>
          </a:p>
        </p:txBody>
      </p:sp>
    </p:spTree>
    <p:extLst>
      <p:ext uri="{BB962C8B-B14F-4D97-AF65-F5344CB8AC3E}">
        <p14:creationId xmlns:p14="http://schemas.microsoft.com/office/powerpoint/2010/main" val="30481208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702030404030204" charset="0"/>
                <a:ea typeface="微软雅黑" panose="020B0503020204020204" pitchFamily="34" charset="-122"/>
              </a:rPr>
              <a:t>22</a:t>
            </a:fld>
            <a:endParaRPr kumimoji="0" lang="zh-CN" altLang="en-US" sz="1200" b="0" i="0" u="none" strike="noStrike" kern="1200" cap="none" spc="0" normalizeH="0" baseline="0" noProof="0">
              <a:ln>
                <a:noFill/>
              </a:ln>
              <a:solidFill>
                <a:prstClr val="black"/>
              </a:solidFill>
              <a:effectLst/>
              <a:uLnTx/>
              <a:uFillTx/>
              <a:latin typeface="Calibri" panose="020F0702030404030204" charset="0"/>
              <a:ea typeface="微软雅黑" panose="020B0503020204020204" pitchFamily="34" charset="-122"/>
            </a:endParaRPr>
          </a:p>
        </p:txBody>
      </p:sp>
    </p:spTree>
    <p:extLst>
      <p:ext uri="{BB962C8B-B14F-4D97-AF65-F5344CB8AC3E}">
        <p14:creationId xmlns:p14="http://schemas.microsoft.com/office/powerpoint/2010/main" val="39778620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410B8529-1301-43C7-8EE8-D63737C6FB88}" type="datetimeFigureOut">
              <a:rPr lang="zh-CN" altLang="en-US" smtClean="0"/>
              <a:t>2020/2/9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4E39CBC-BDA1-4C40-8D16-FEF126CC398A}"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10B8529-1301-43C7-8EE8-D63737C6FB88}" type="datetimeFigureOut">
              <a:rPr lang="zh-CN" altLang="en-US" smtClean="0"/>
              <a:t>2020/2/9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4E39CBC-BDA1-4C40-8D16-FEF126CC398A}"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10B8529-1301-43C7-8EE8-D63737C6FB88}" type="datetimeFigureOut">
              <a:rPr lang="zh-CN" altLang="en-US" smtClean="0"/>
              <a:t>2020/2/9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4E39CBC-BDA1-4C40-8D16-FEF126CC398A}"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10B8529-1301-43C7-8EE8-D63737C6FB88}" type="datetimeFigureOut">
              <a:rPr lang="zh-CN" altLang="en-US" smtClean="0"/>
              <a:t>2020/2/9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4E39CBC-BDA1-4C40-8D16-FEF126CC398A}"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410B8529-1301-43C7-8EE8-D63737C6FB88}" type="datetimeFigureOut">
              <a:rPr lang="zh-CN" altLang="en-US" smtClean="0"/>
              <a:t>2020/2/9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4E39CBC-BDA1-4C40-8D16-FEF126CC398A}"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410B8529-1301-43C7-8EE8-D63737C6FB88}" type="datetimeFigureOut">
              <a:rPr lang="zh-CN" altLang="en-US" smtClean="0"/>
              <a:t>2020/2/9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4E39CBC-BDA1-4C40-8D16-FEF126CC398A}"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2505075"/>
            <a:ext cx="3868340"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2505075"/>
            <a:ext cx="3887391"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410B8529-1301-43C7-8EE8-D63737C6FB88}" type="datetimeFigureOut">
              <a:rPr lang="zh-CN" altLang="en-US" smtClean="0"/>
              <a:t>2020/2/9</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A4E39CBC-BDA1-4C40-8D16-FEF126CC398A}"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410B8529-1301-43C7-8EE8-D63737C6FB88}" type="datetimeFigureOut">
              <a:rPr lang="zh-CN" altLang="en-US" smtClean="0"/>
              <a:t>2020/2/9</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A4E39CBC-BDA1-4C40-8D16-FEF126CC398A}"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0B8529-1301-43C7-8EE8-D63737C6FB88}" type="datetimeFigureOut">
              <a:rPr lang="zh-CN" altLang="en-US" smtClean="0"/>
              <a:t>2020/2/9</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A4E39CBC-BDA1-4C40-8D16-FEF126CC398A}"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10B8529-1301-43C7-8EE8-D63737C6FB88}" type="datetimeFigureOut">
              <a:rPr lang="zh-CN" altLang="en-US" smtClean="0"/>
              <a:t>2020/2/9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4E39CBC-BDA1-4C40-8D16-FEF126CC398A}"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10B8529-1301-43C7-8EE8-D63737C6FB88}" type="datetimeFigureOut">
              <a:rPr lang="zh-CN" altLang="en-US" smtClean="0"/>
              <a:t>2020/2/9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4E39CBC-BDA1-4C40-8D16-FEF126CC398A}"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0B8529-1301-43C7-8EE8-D63737C6FB88}" type="datetimeFigureOut">
              <a:rPr lang="zh-CN" altLang="en-US" smtClean="0"/>
              <a:t>2020/2/9</a:t>
            </a:fld>
            <a:endParaRPr lang="zh-CN"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E39CBC-BDA1-4C40-8D16-FEF126CC398A}" type="slidenum">
              <a:rPr lang="zh-CN" altLang="en-US" smtClean="0"/>
              <a:t>‹#›</a:t>
            </a:fld>
            <a:endParaRPr lang="zh-CN" altLang="en-US"/>
          </a:p>
        </p:txBody>
      </p:sp>
      <p:pic>
        <p:nvPicPr>
          <p:cNvPr id="7" name="图片 6" descr="人工智能 书封面"/>
          <p:cNvPicPr>
            <a:picLocks noChangeAspect="1"/>
          </p:cNvPicPr>
          <p:nvPr userDrawn="1"/>
        </p:nvPicPr>
        <p:blipFill>
          <a:blip r:embed="rId13"/>
          <a:stretch>
            <a:fillRect/>
          </a:stretch>
        </p:blipFill>
        <p:spPr>
          <a:xfrm>
            <a:off x="-426720" y="-127000"/>
            <a:ext cx="2822575" cy="282257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notesSlide" Target="../notesSlides/notesSlide2.xml"/><Relationship Id="rId4"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notesSlide" Target="../notesSlides/notesSlide3.xml"/><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5" Type="http://schemas.openxmlformats.org/officeDocument/2006/relationships/notesSlide" Target="../notesSlides/notesSlide4.xml"/><Relationship Id="rId4"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tags" Target="../tags/tag10.xml"/><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Layout" Target="../slideLayouts/slideLayout2.xml"/><Relationship Id="rId7" Type="http://schemas.openxmlformats.org/officeDocument/2006/relationships/image" Target="../media/image7.png"/><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notesSlide" Target="../notesSlides/notesSlide6.xml"/></Relationships>
</file>

<file path=ppt/slides/_rels/slide16.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5" Type="http://schemas.openxmlformats.org/officeDocument/2006/relationships/notesSlide" Target="../notesSlides/notesSlide7.xml"/><Relationship Id="rId4"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slideLayout" Target="../slideLayouts/slideLayout2.xml"/><Relationship Id="rId7" Type="http://schemas.openxmlformats.org/officeDocument/2006/relationships/image" Target="../media/image11.png"/><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notesSlide" Target="../notesSlides/notesSlide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5" Type="http://schemas.openxmlformats.org/officeDocument/2006/relationships/notesSlide" Target="../notesSlides/notesSlide9.xml"/><Relationship Id="rId4"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tags" Target="../tags/tag25.xml"/><Relationship Id="rId2" Type="http://schemas.openxmlformats.org/officeDocument/2006/relationships/tags" Target="../tags/tag24.xml"/><Relationship Id="rId1" Type="http://schemas.openxmlformats.org/officeDocument/2006/relationships/tags" Target="../tags/tag23.xml"/><Relationship Id="rId5" Type="http://schemas.openxmlformats.org/officeDocument/2006/relationships/notesSlide" Target="../notesSlides/notesSlide10.xml"/><Relationship Id="rId4"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notesSlide" Target="../notesSlides/notesSlide11.xml"/></Relationships>
</file>

<file path=ppt/slides/_rels/slide25.xml.rels><?xml version="1.0" encoding="UTF-8" standalone="yes"?>
<Relationships xmlns="http://schemas.openxmlformats.org/package/2006/relationships"><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 Id="rId5" Type="http://schemas.openxmlformats.org/officeDocument/2006/relationships/notesSlide" Target="../notesSlides/notesSlide12.xml"/><Relationship Id="rId4"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tags" Target="../tags/tag33.xml"/><Relationship Id="rId7" Type="http://schemas.openxmlformats.org/officeDocument/2006/relationships/image" Target="../media/image17.png"/><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image" Target="../media/image16.png"/><Relationship Id="rId5" Type="http://schemas.openxmlformats.org/officeDocument/2006/relationships/notesSlide" Target="../notesSlides/notesSlide13.xml"/><Relationship Id="rId4"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image" Target="../media/image19.png"/><Relationship Id="rId5" Type="http://schemas.openxmlformats.org/officeDocument/2006/relationships/notesSlide" Target="../notesSlides/notesSlide14.xml"/><Relationship Id="rId4"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1064230" y="2675622"/>
            <a:ext cx="8248867" cy="1088741"/>
          </a:xfrm>
        </p:spPr>
        <p:txBody>
          <a:bodyPr>
            <a:noAutofit/>
          </a:bodyPr>
          <a:lstStyle/>
          <a:p>
            <a:r>
              <a:rPr lang="zh-CN" altLang="en-US" sz="3800" b="1" dirty="0" smtClean="0">
                <a:latin typeface="+mn-lt"/>
              </a:rPr>
              <a:t>理解你的语言</a:t>
            </a:r>
            <a:endParaRPr lang="en-US" altLang="zh-CN" sz="3800" b="1" dirty="0">
              <a:latin typeface="+mn-lt"/>
            </a:endParaRPr>
          </a:p>
        </p:txBody>
      </p:sp>
      <p:sp>
        <p:nvSpPr>
          <p:cNvPr id="3" name="副标题 2"/>
          <p:cNvSpPr>
            <a:spLocks noGrp="1"/>
          </p:cNvSpPr>
          <p:nvPr>
            <p:ph type="subTitle" idx="1"/>
          </p:nvPr>
        </p:nvSpPr>
        <p:spPr>
          <a:xfrm>
            <a:off x="1910872" y="5760720"/>
            <a:ext cx="6677501" cy="477415"/>
          </a:xfrm>
        </p:spPr>
        <p:txBody>
          <a:bodyPr>
            <a:normAutofit/>
          </a:bodyPr>
          <a:lstStyle/>
          <a:p>
            <a:pPr lvl="0" algn="r"/>
            <a:r>
              <a:rPr lang="en-US" altLang="zh-CN" dirty="0" smtClean="0">
                <a:solidFill>
                  <a:schemeClr val="bg1"/>
                </a:solidFill>
              </a:rPr>
              <a:t>Credit to </a:t>
            </a:r>
            <a:r>
              <a:rPr lang="en-US" altLang="zh-CN" dirty="0" err="1" smtClean="0">
                <a:solidFill>
                  <a:schemeClr val="bg1"/>
                </a:solidFill>
              </a:rPr>
              <a:t>Shiyue</a:t>
            </a:r>
            <a:r>
              <a:rPr lang="zh-CN" altLang="en-US" dirty="0" smtClean="0">
                <a:solidFill>
                  <a:schemeClr val="bg1"/>
                </a:solidFill>
              </a:rPr>
              <a:t> </a:t>
            </a:r>
            <a:r>
              <a:rPr lang="en-US" altLang="zh-CN" dirty="0" err="1" smtClean="0">
                <a:solidFill>
                  <a:schemeClr val="bg1"/>
                </a:solidFill>
              </a:rPr>
              <a:t>Zhang@Tsinghua</a:t>
            </a:r>
            <a:endParaRPr lang="en-US" altLang="zh-CN" dirty="0" smtClean="0">
              <a:solidFill>
                <a:schemeClr val="bg1"/>
              </a:solidFill>
            </a:endParaRPr>
          </a:p>
        </p:txBody>
      </p:sp>
      <p:sp>
        <p:nvSpPr>
          <p:cNvPr id="6" name="Rectangle 5"/>
          <p:cNvSpPr/>
          <p:nvPr/>
        </p:nvSpPr>
        <p:spPr>
          <a:xfrm>
            <a:off x="4723770" y="4064662"/>
            <a:ext cx="697627" cy="400110"/>
          </a:xfrm>
          <a:prstGeom prst="rect">
            <a:avLst/>
          </a:prstGeom>
        </p:spPr>
        <p:txBody>
          <a:bodyPr wrap="none">
            <a:spAutoFit/>
          </a:bodyPr>
          <a:lstStyle/>
          <a:p>
            <a:pPr algn="l"/>
            <a:r>
              <a:rPr lang="zh-CN" altLang="en-US" sz="2000" dirty="0" smtClean="0">
                <a:latin typeface="微软雅黑" panose="020B0503020204020204" pitchFamily="34" charset="-122"/>
                <a:ea typeface="微软雅黑" panose="020B0503020204020204" pitchFamily="34" charset="-122"/>
                <a:cs typeface="Arial Unicode MS" panose="020B0604020202020204" pitchFamily="34" charset="-122"/>
              </a:rPr>
              <a:t>利节</a:t>
            </a:r>
            <a:endParaRPr lang="zh-CN" altLang="en-US" sz="2000" dirty="0" smtClean="0">
              <a:latin typeface="微软雅黑" panose="020B0503020204020204" pitchFamily="34" charset="-122"/>
              <a:ea typeface="微软雅黑" panose="020B0503020204020204" pitchFamily="34" charset="-122"/>
              <a:cs typeface="Arial Unicode MS" panose="020B0604020202020204" pitchFamily="34" charset="-122"/>
              <a:sym typeface="+mn-ea"/>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205355" y="464185"/>
            <a:ext cx="6798310" cy="2306955"/>
          </a:xfrm>
          <a:prstGeom prst="rect">
            <a:avLst/>
          </a:prstGeom>
          <a:noFill/>
        </p:spPr>
        <p:txBody>
          <a:bodyPr wrap="square" rtlCol="0" anchor="t">
            <a:spAutoFit/>
          </a:bodyPr>
          <a:lstStyle/>
          <a:p>
            <a:r>
              <a:rPr lang="en-US" altLang="zh-CN" sz="2400"/>
              <a:t>        </a:t>
            </a:r>
            <a:r>
              <a:rPr lang="zh-CN" altLang="en-US" sz="2400"/>
              <a:t>如何实现这一映射呢？一个基本原则是使语义相近的单词在向量空间中尽可能接近，不相近的单词在向量空间中尽可能拉远。我们可以将这一原则写成一个目标函数，通过调整每个单词的词向量，使得目标函数最大化，即得到了一个词向量空间。</a:t>
            </a:r>
          </a:p>
        </p:txBody>
      </p:sp>
      <p:pic>
        <p:nvPicPr>
          <p:cNvPr id="3" name="图片 2"/>
          <p:cNvPicPr>
            <a:picLocks noChangeAspect="1"/>
          </p:cNvPicPr>
          <p:nvPr/>
        </p:nvPicPr>
        <p:blipFill>
          <a:blip r:embed="rId2"/>
          <a:stretch>
            <a:fillRect/>
          </a:stretch>
        </p:blipFill>
        <p:spPr>
          <a:xfrm>
            <a:off x="3265170" y="2663825"/>
            <a:ext cx="3865880" cy="394716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68580" tIns="34290" rIns="68580" bIns="34290" rtlCol="0" anchor="ctr">
            <a:normAutofit/>
          </a:bodyPr>
          <a:lstStyle/>
          <a:p>
            <a:r>
              <a:rPr lang="zh-CN" altLang="en-US" dirty="0">
                <a:solidFill>
                  <a:schemeClr val="tx1"/>
                </a:solidFill>
              </a:rPr>
              <a:t>词的向量化</a:t>
            </a:r>
          </a:p>
        </p:txBody>
      </p:sp>
      <p:sp>
        <p:nvSpPr>
          <p:cNvPr id="3" name="内容占位符 2"/>
          <p:cNvSpPr>
            <a:spLocks noGrp="1"/>
          </p:cNvSpPr>
          <p:nvPr>
            <p:ph idx="1"/>
            <p:custDataLst>
              <p:tags r:id="rId3"/>
            </p:custDataLst>
          </p:nvPr>
        </p:nvSpPr>
        <p:spPr/>
        <p:txBody>
          <a:bodyPr>
            <a:normAutofit/>
          </a:bodyPr>
          <a:lstStyle/>
          <a:p>
            <a:pPr marL="0" indent="0" algn="just" fontAlgn="auto">
              <a:lnSpc>
                <a:spcPct val="150000"/>
              </a:lnSpc>
              <a:buNone/>
            </a:pPr>
            <a:r>
              <a:rPr lang="zh-CN" altLang="en-US">
                <a:solidFill>
                  <a:schemeClr val="tx1">
                    <a:lumMod val="95000"/>
                    <a:lumOff val="5000"/>
                  </a:schemeClr>
                </a:solidFill>
                <a:uFillTx/>
                <a:sym typeface="+mn-ea"/>
              </a:rPr>
              <a:t>词的向量化，是将语言中的词用特定的向量来表示。词的向量化主要有两种表达方式：</a:t>
            </a:r>
          </a:p>
          <a:p>
            <a:pPr algn="just" fontAlgn="auto">
              <a:lnSpc>
                <a:spcPct val="150000"/>
              </a:lnSpc>
            </a:pPr>
            <a:r>
              <a:rPr lang="en-US" altLang="zh-CN">
                <a:solidFill>
                  <a:schemeClr val="tx1">
                    <a:lumMod val="95000"/>
                    <a:lumOff val="5000"/>
                  </a:schemeClr>
                </a:solidFill>
                <a:uFillTx/>
                <a:sym typeface="+mn-ea"/>
              </a:rPr>
              <a:t>one—hot representation</a:t>
            </a:r>
            <a:r>
              <a:rPr lang="zh-CN" altLang="en-US">
                <a:solidFill>
                  <a:schemeClr val="tx1">
                    <a:lumMod val="95000"/>
                    <a:lumOff val="5000"/>
                  </a:schemeClr>
                </a:solidFill>
                <a:uFillTx/>
                <a:sym typeface="+mn-ea"/>
              </a:rPr>
              <a:t>方式</a:t>
            </a:r>
          </a:p>
          <a:p>
            <a:pPr algn="just" fontAlgn="auto">
              <a:lnSpc>
                <a:spcPct val="150000"/>
              </a:lnSpc>
            </a:pPr>
            <a:r>
              <a:rPr lang="en-US" altLang="zh-CN">
                <a:solidFill>
                  <a:schemeClr val="tx1">
                    <a:lumMod val="95000"/>
                    <a:lumOff val="5000"/>
                  </a:schemeClr>
                </a:solidFill>
                <a:uFillTx/>
                <a:sym typeface="+mn-ea"/>
              </a:rPr>
              <a:t>Distributed representation</a:t>
            </a:r>
            <a:endParaRPr lang="zh-CN" altLang="en-US">
              <a:solidFill>
                <a:schemeClr val="tx1">
                  <a:lumMod val="95000"/>
                  <a:lumOff val="5000"/>
                </a:schemeClr>
              </a:solidFill>
              <a:uFillTx/>
              <a:sym typeface="+mn-ea"/>
            </a:endParaRPr>
          </a:p>
          <a:p>
            <a:pPr marL="0" indent="0" algn="just" fontAlgn="auto">
              <a:lnSpc>
                <a:spcPct val="150000"/>
              </a:lnSpc>
              <a:buNone/>
            </a:pPr>
            <a:endParaRPr lang="zh-CN" altLang="en-US" dirty="0">
              <a:solidFill>
                <a:schemeClr val="tx1">
                  <a:lumMod val="95000"/>
                  <a:lumOff val="5000"/>
                </a:schemeClr>
              </a:solidFill>
              <a:uFillTx/>
              <a:sym typeface="+mn-ea"/>
            </a:endParaRPr>
          </a:p>
        </p:txBody>
      </p:sp>
    </p:spTree>
    <p:custDataLst>
      <p:tags r:id="rId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68580" tIns="34290" rIns="68580" bIns="34290" rtlCol="0" anchor="ctr">
            <a:normAutofit/>
          </a:bodyPr>
          <a:lstStyle/>
          <a:p>
            <a:r>
              <a:rPr lang="en-US" altLang="zh-CN">
                <a:solidFill>
                  <a:schemeClr val="tx1">
                    <a:lumMod val="95000"/>
                    <a:lumOff val="5000"/>
                  </a:schemeClr>
                </a:solidFill>
                <a:sym typeface="+mn-ea"/>
              </a:rPr>
              <a:t>one-hot representation</a:t>
            </a:r>
            <a:endParaRPr lang="en-US" altLang="zh-CN" dirty="0">
              <a:solidFill>
                <a:schemeClr val="tx1">
                  <a:lumMod val="95000"/>
                  <a:lumOff val="5000"/>
                </a:schemeClr>
              </a:solidFill>
              <a:sym typeface="+mn-ea"/>
            </a:endParaRPr>
          </a:p>
        </p:txBody>
      </p:sp>
      <p:sp>
        <p:nvSpPr>
          <p:cNvPr id="3" name="内容占位符 2"/>
          <p:cNvSpPr>
            <a:spLocks noGrp="1"/>
          </p:cNvSpPr>
          <p:nvPr>
            <p:ph idx="1"/>
            <p:custDataLst>
              <p:tags r:id="rId3"/>
            </p:custDataLst>
          </p:nvPr>
        </p:nvSpPr>
        <p:spPr/>
        <p:txBody>
          <a:bodyPr>
            <a:normAutofit fontScale="92500"/>
          </a:bodyPr>
          <a:lstStyle/>
          <a:p>
            <a:pPr marL="0" indent="0" fontAlgn="auto">
              <a:lnSpc>
                <a:spcPct val="150000"/>
              </a:lnSpc>
              <a:buSzPct val="30000"/>
              <a:buFont typeface="Wingdings" panose="05000000000000000000" charset="0"/>
              <a:buNone/>
            </a:pPr>
            <a:r>
              <a:rPr lang="zh-CN" altLang="en-US">
                <a:solidFill>
                  <a:schemeClr val="tx1">
                    <a:lumMod val="95000"/>
                    <a:lumOff val="5000"/>
                  </a:schemeClr>
                </a:solidFill>
                <a:uFillTx/>
                <a:sym typeface="+mn-ea"/>
              </a:rPr>
              <a:t>用一个很长的向量来表示一个词。词向量的长度为词典的大小，向量的分量只有一个1，其他的全为0，1的位置对应该词在词典中的位置。</a:t>
            </a:r>
          </a:p>
          <a:p>
            <a:pPr marL="0" indent="0" fontAlgn="auto">
              <a:lnSpc>
                <a:spcPct val="150000"/>
              </a:lnSpc>
              <a:buSzPct val="30000"/>
              <a:buFont typeface="Wingdings" panose="05000000000000000000" charset="0"/>
              <a:buNone/>
            </a:pPr>
            <a:endParaRPr lang="zh-CN" altLang="en-US">
              <a:solidFill>
                <a:schemeClr val="tx1">
                  <a:lumMod val="95000"/>
                  <a:lumOff val="5000"/>
                </a:schemeClr>
              </a:solidFill>
              <a:uFillTx/>
              <a:sym typeface="+mn-ea"/>
            </a:endParaRPr>
          </a:p>
          <a:p>
            <a:pPr marL="0" indent="0" fontAlgn="auto">
              <a:lnSpc>
                <a:spcPct val="150000"/>
              </a:lnSpc>
              <a:buNone/>
            </a:pPr>
            <a:r>
              <a:rPr lang="zh-CN" altLang="en-US">
                <a:solidFill>
                  <a:schemeClr val="tx1">
                    <a:lumMod val="95000"/>
                    <a:lumOff val="5000"/>
                  </a:schemeClr>
                </a:solidFill>
                <a:uFillTx/>
                <a:sym typeface="+mn-ea"/>
              </a:rPr>
              <a:t>举例来说：如果有一个词典大小为</a:t>
            </a:r>
            <a:r>
              <a:rPr lang="en-US" altLang="zh-CN">
                <a:solidFill>
                  <a:schemeClr val="tx1">
                    <a:lumMod val="95000"/>
                    <a:lumOff val="5000"/>
                  </a:schemeClr>
                </a:solidFill>
                <a:uFillTx/>
                <a:sym typeface="+mn-ea"/>
              </a:rPr>
              <a:t>10</a:t>
            </a:r>
            <a:r>
              <a:rPr lang="en-US" altLang="zh-CN" baseline="30000">
                <a:solidFill>
                  <a:schemeClr val="tx1">
                    <a:lumMod val="95000"/>
                    <a:lumOff val="5000"/>
                  </a:schemeClr>
                </a:solidFill>
                <a:uFillTx/>
                <a:sym typeface="+mn-ea"/>
              </a:rPr>
              <a:t>5</a:t>
            </a:r>
            <a:r>
              <a:rPr lang="zh-CN" altLang="en-US">
                <a:solidFill>
                  <a:schemeClr val="tx1">
                    <a:lumMod val="95000"/>
                    <a:lumOff val="5000"/>
                  </a:schemeClr>
                </a:solidFill>
                <a:uFillTx/>
                <a:sym typeface="+mn-ea"/>
              </a:rPr>
              <a:t>，那么“土豆”可以表示为[1,0,0</a:t>
            </a:r>
            <a:r>
              <a:rPr lang="en-US" altLang="zh-CN">
                <a:solidFill>
                  <a:schemeClr val="tx1">
                    <a:lumMod val="95000"/>
                    <a:lumOff val="5000"/>
                  </a:schemeClr>
                </a:solidFill>
                <a:uFillTx/>
                <a:sym typeface="+mn-ea"/>
              </a:rPr>
              <a:t>,0,...</a:t>
            </a:r>
            <a:r>
              <a:rPr lang="zh-CN" altLang="en-US">
                <a:solidFill>
                  <a:schemeClr val="tx1">
                    <a:lumMod val="95000"/>
                    <a:lumOff val="5000"/>
                  </a:schemeClr>
                </a:solidFill>
                <a:uFillTx/>
                <a:sym typeface="+mn-ea"/>
              </a:rPr>
              <a:t>]</a:t>
            </a:r>
            <a:r>
              <a:rPr lang="en-US" altLang="zh-CN">
                <a:solidFill>
                  <a:schemeClr val="tx1">
                    <a:lumMod val="95000"/>
                    <a:lumOff val="5000"/>
                  </a:schemeClr>
                </a:solidFill>
                <a:uFillTx/>
                <a:sym typeface="+mn-ea"/>
              </a:rPr>
              <a:t>,</a:t>
            </a:r>
            <a:r>
              <a:rPr lang="zh-CN" altLang="en-US">
                <a:solidFill>
                  <a:schemeClr val="tx1">
                    <a:lumMod val="95000"/>
                    <a:lumOff val="5000"/>
                  </a:schemeClr>
                </a:solidFill>
                <a:uFillTx/>
                <a:sym typeface="+mn-ea"/>
              </a:rPr>
              <a:t>而“马铃薯”表示为[0,1,0</a:t>
            </a:r>
            <a:r>
              <a:rPr lang="en-US" altLang="zh-CN">
                <a:solidFill>
                  <a:schemeClr val="tx1">
                    <a:lumMod val="95000"/>
                    <a:lumOff val="5000"/>
                  </a:schemeClr>
                </a:solidFill>
                <a:uFillTx/>
                <a:sym typeface="+mn-ea"/>
              </a:rPr>
              <a:t>,0,...</a:t>
            </a:r>
            <a:r>
              <a:rPr lang="zh-CN" altLang="en-US">
                <a:solidFill>
                  <a:schemeClr val="tx1">
                    <a:lumMod val="95000"/>
                    <a:lumOff val="5000"/>
                  </a:schemeClr>
                </a:solidFill>
                <a:uFillTx/>
                <a:sym typeface="+mn-ea"/>
              </a:rPr>
              <a:t>]。</a:t>
            </a:r>
          </a:p>
          <a:p>
            <a:pPr algn="just">
              <a:lnSpc>
                <a:spcPct val="120000"/>
              </a:lnSpc>
            </a:pPr>
            <a:endParaRPr lang="zh-CN" altLang="en-US" dirty="0">
              <a:solidFill>
                <a:schemeClr val="tx1">
                  <a:lumMod val="95000"/>
                  <a:lumOff val="5000"/>
                </a:schemeClr>
              </a:solidFill>
              <a:uFillTx/>
              <a:sym typeface="+mn-ea"/>
            </a:endParaRPr>
          </a:p>
        </p:txBody>
      </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68580" tIns="34290" rIns="68580" bIns="34290" rtlCol="0" anchor="ctr">
            <a:normAutofit/>
          </a:bodyPr>
          <a:lstStyle/>
          <a:p>
            <a:r>
              <a:rPr lang="en-US" altLang="zh-CN">
                <a:solidFill>
                  <a:schemeClr val="bg2">
                    <a:lumMod val="10000"/>
                  </a:schemeClr>
                </a:solidFill>
                <a:sym typeface="+mn-ea"/>
              </a:rPr>
              <a:t>Distributed representation</a:t>
            </a:r>
            <a:r>
              <a:rPr lang="zh-CN" altLang="en-US">
                <a:solidFill>
                  <a:schemeClr val="bg2">
                    <a:lumMod val="10000"/>
                  </a:schemeClr>
                </a:solidFill>
                <a:sym typeface="+mn-ea"/>
              </a:rPr>
              <a:t>（词向量）</a:t>
            </a:r>
            <a:endParaRPr lang="zh-CN" altLang="en-US" dirty="0">
              <a:solidFill>
                <a:schemeClr val="bg2">
                  <a:lumMod val="10000"/>
                </a:schemeClr>
              </a:solidFill>
              <a:sym typeface="+mn-ea"/>
            </a:endParaRPr>
          </a:p>
        </p:txBody>
      </p:sp>
      <p:sp>
        <p:nvSpPr>
          <p:cNvPr id="3" name="内容占位符 2"/>
          <p:cNvSpPr>
            <a:spLocks noGrp="1"/>
          </p:cNvSpPr>
          <p:nvPr>
            <p:ph idx="1"/>
            <p:custDataLst>
              <p:tags r:id="rId3"/>
            </p:custDataLst>
          </p:nvPr>
        </p:nvSpPr>
        <p:spPr/>
        <p:txBody>
          <a:bodyPr>
            <a:normAutofit/>
          </a:bodyPr>
          <a:lstStyle/>
          <a:p>
            <a:pPr indent="0" algn="just" fontAlgn="auto">
              <a:lnSpc>
                <a:spcPct val="150000"/>
              </a:lnSpc>
            </a:pPr>
            <a:r>
              <a:rPr lang="zh-CN" altLang="en-US">
                <a:solidFill>
                  <a:schemeClr val="bg2">
                    <a:lumMod val="10000"/>
                  </a:schemeClr>
                </a:solidFill>
                <a:uFillTx/>
                <a:sym typeface="+mn-ea"/>
              </a:rPr>
              <a:t>将词映射到一个低维、稠密的实数向量空间中，使得词义越相近的词在空间的距离越近。</a:t>
            </a:r>
          </a:p>
          <a:p>
            <a:pPr indent="0" algn="just" fontAlgn="auto">
              <a:lnSpc>
                <a:spcPct val="150000"/>
              </a:lnSpc>
              <a:buNone/>
            </a:pPr>
            <a:r>
              <a:rPr lang="en-US" altLang="zh-CN">
                <a:solidFill>
                  <a:schemeClr val="bg2">
                    <a:lumMod val="10000"/>
                  </a:schemeClr>
                </a:solidFill>
                <a:uFillTx/>
                <a:sym typeface="+mn-ea"/>
              </a:rPr>
              <a:t>“</a:t>
            </a:r>
            <a:r>
              <a:rPr lang="zh-CN" altLang="en-US">
                <a:solidFill>
                  <a:schemeClr val="bg2">
                    <a:lumMod val="10000"/>
                  </a:schemeClr>
                </a:solidFill>
                <a:uFillTx/>
                <a:sym typeface="+mn-ea"/>
              </a:rPr>
              <a:t>土豆</a:t>
            </a:r>
            <a:r>
              <a:rPr lang="en-US" altLang="zh-CN">
                <a:solidFill>
                  <a:schemeClr val="bg2">
                    <a:lumMod val="10000"/>
                  </a:schemeClr>
                </a:solidFill>
                <a:uFillTx/>
                <a:sym typeface="+mn-ea"/>
              </a:rPr>
              <a:t>”</a:t>
            </a:r>
            <a:r>
              <a:rPr lang="zh-CN" altLang="en-US">
                <a:solidFill>
                  <a:schemeClr val="bg2">
                    <a:lumMod val="10000"/>
                  </a:schemeClr>
                </a:solidFill>
                <a:uFillTx/>
                <a:sym typeface="+mn-ea"/>
              </a:rPr>
              <a:t>可以表示为：</a:t>
            </a:r>
            <a:r>
              <a:rPr lang="en-US" altLang="zh-CN">
                <a:solidFill>
                  <a:schemeClr val="bg2">
                    <a:lumMod val="10000"/>
                  </a:schemeClr>
                </a:solidFill>
                <a:uFillTx/>
                <a:sym typeface="+mn-ea"/>
              </a:rPr>
              <a:t>[0.843,-0.125,0.734,-0.345,...]</a:t>
            </a:r>
          </a:p>
          <a:p>
            <a:pPr indent="0" algn="just" fontAlgn="auto">
              <a:lnSpc>
                <a:spcPct val="150000"/>
              </a:lnSpc>
              <a:buNone/>
            </a:pPr>
            <a:r>
              <a:rPr lang="en-US" altLang="zh-CN">
                <a:solidFill>
                  <a:schemeClr val="bg2">
                    <a:lumMod val="10000"/>
                  </a:schemeClr>
                </a:solidFill>
                <a:uFillTx/>
                <a:sym typeface="+mn-ea"/>
              </a:rPr>
              <a:t>“</a:t>
            </a:r>
            <a:r>
              <a:rPr lang="zh-CN" altLang="en-US">
                <a:solidFill>
                  <a:schemeClr val="bg2">
                    <a:lumMod val="10000"/>
                  </a:schemeClr>
                </a:solidFill>
                <a:uFillTx/>
                <a:sym typeface="+mn-ea"/>
              </a:rPr>
              <a:t>马铃薯</a:t>
            </a:r>
            <a:r>
              <a:rPr lang="en-US" altLang="zh-CN">
                <a:solidFill>
                  <a:schemeClr val="bg2">
                    <a:lumMod val="10000"/>
                  </a:schemeClr>
                </a:solidFill>
                <a:uFillTx/>
                <a:sym typeface="+mn-ea"/>
              </a:rPr>
              <a:t>”</a:t>
            </a:r>
            <a:r>
              <a:rPr lang="zh-CN" altLang="en-US">
                <a:solidFill>
                  <a:schemeClr val="bg2">
                    <a:lumMod val="10000"/>
                  </a:schemeClr>
                </a:solidFill>
                <a:uFillTx/>
                <a:sym typeface="+mn-ea"/>
              </a:rPr>
              <a:t>表示为：</a:t>
            </a:r>
            <a:r>
              <a:rPr lang="en-US" altLang="zh-CN">
                <a:solidFill>
                  <a:schemeClr val="bg2">
                    <a:lumMod val="10000"/>
                  </a:schemeClr>
                </a:solidFill>
                <a:uFillTx/>
                <a:sym typeface="+mn-ea"/>
              </a:rPr>
              <a:t>[0.923,-0.231,0.698,-0.233,...]</a:t>
            </a:r>
          </a:p>
          <a:p>
            <a:pPr indent="0" algn="just" fontAlgn="auto">
              <a:lnSpc>
                <a:spcPct val="150000"/>
              </a:lnSpc>
              <a:buNone/>
            </a:pPr>
            <a:endParaRPr lang="en-US" altLang="zh-CN">
              <a:solidFill>
                <a:schemeClr val="bg2">
                  <a:lumMod val="10000"/>
                </a:schemeClr>
              </a:solidFill>
              <a:uFillTx/>
              <a:sym typeface="+mn-ea"/>
            </a:endParaRPr>
          </a:p>
          <a:p>
            <a:pPr marL="0" indent="0" fontAlgn="auto">
              <a:lnSpc>
                <a:spcPct val="150000"/>
              </a:lnSpc>
              <a:buSzPct val="30000"/>
              <a:buFont typeface="Wingdings" panose="05000000000000000000" charset="0"/>
              <a:buNone/>
            </a:pPr>
            <a:endParaRPr lang="zh-CN" altLang="en-US" dirty="0">
              <a:solidFill>
                <a:srgbClr val="002060"/>
              </a:solidFill>
              <a:uFillTx/>
              <a:sym typeface="+mn-ea"/>
            </a:endParaRPr>
          </a:p>
        </p:txBody>
      </p:sp>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68580" tIns="34290" rIns="68580" bIns="34290" rtlCol="0" anchor="ctr">
            <a:normAutofit fontScale="90000"/>
          </a:bodyPr>
          <a:lstStyle/>
          <a:p>
            <a:r>
              <a:rPr lang="en-US" altLang="zh-CN">
                <a:solidFill>
                  <a:schemeClr val="bg2">
                    <a:lumMod val="10000"/>
                  </a:schemeClr>
                </a:solidFill>
                <a:sym typeface="+mn-ea"/>
              </a:rPr>
              <a:t/>
            </a:r>
            <a:br>
              <a:rPr lang="en-US" altLang="zh-CN">
                <a:solidFill>
                  <a:schemeClr val="bg2">
                    <a:lumMod val="10000"/>
                  </a:schemeClr>
                </a:solidFill>
                <a:sym typeface="+mn-ea"/>
              </a:rPr>
            </a:br>
            <a:r>
              <a:rPr lang="en-US" altLang="zh-CN">
                <a:solidFill>
                  <a:schemeClr val="bg2">
                    <a:lumMod val="10000"/>
                  </a:schemeClr>
                </a:solidFill>
                <a:sym typeface="+mn-ea"/>
              </a:rPr>
              <a:t>word2vec</a:t>
            </a:r>
            <a:r>
              <a:rPr lang="zh-CN" altLang="en-US">
                <a:solidFill>
                  <a:schemeClr val="bg2">
                    <a:lumMod val="10000"/>
                  </a:schemeClr>
                </a:solidFill>
                <a:sym typeface="+mn-ea"/>
              </a:rPr>
              <a:t>模型</a:t>
            </a:r>
            <a:r>
              <a:rPr lang="zh-CN" altLang="en-US"/>
              <a:t/>
            </a:r>
            <a:br>
              <a:rPr lang="zh-CN" altLang="en-US"/>
            </a:br>
            <a:endParaRPr lang="zh-CN" altLang="en-US" dirty="0">
              <a:solidFill>
                <a:schemeClr val="tx1"/>
              </a:solidFill>
            </a:endParaRPr>
          </a:p>
        </p:txBody>
      </p:sp>
      <p:sp>
        <p:nvSpPr>
          <p:cNvPr id="3" name="内容占位符 2"/>
          <p:cNvSpPr>
            <a:spLocks noGrp="1"/>
          </p:cNvSpPr>
          <p:nvPr>
            <p:ph idx="1"/>
            <p:custDataLst>
              <p:tags r:id="rId3"/>
            </p:custDataLst>
          </p:nvPr>
        </p:nvSpPr>
        <p:spPr/>
        <p:txBody>
          <a:bodyPr>
            <a:normAutofit fontScale="67500" lnSpcReduction="10000"/>
          </a:bodyPr>
          <a:lstStyle/>
          <a:p>
            <a:pPr indent="0" algn="just" fontAlgn="auto">
              <a:lnSpc>
                <a:spcPct val="150000"/>
              </a:lnSpc>
            </a:pPr>
            <a:r>
              <a:rPr lang="zh-CN" altLang="en-US">
                <a:solidFill>
                  <a:schemeClr val="bg2">
                    <a:lumMod val="10000"/>
                  </a:schemeClr>
                </a:solidFill>
                <a:sym typeface="+mn-ea"/>
              </a:rPr>
              <a:t>基本思想是：通过训练将每个词映射成K维实数向量（K一般为模型中的超参数），通过词向量之间的距离来判断他们之间的语义相似度（越相近的词在向量空间中越相近），其采用一个三层的神经网络，输入层-隐层-输出层。</a:t>
            </a:r>
            <a:endParaRPr lang="zh-CN" altLang="en-US">
              <a:solidFill>
                <a:schemeClr val="bg2">
                  <a:lumMod val="10000"/>
                </a:schemeClr>
              </a:solidFill>
              <a:uFillTx/>
              <a:sym typeface="+mn-ea"/>
            </a:endParaRPr>
          </a:p>
          <a:p>
            <a:pPr indent="0" algn="just" fontAlgn="auto">
              <a:lnSpc>
                <a:spcPct val="150000"/>
              </a:lnSpc>
            </a:pPr>
            <a:r>
              <a:rPr lang="en-US" altLang="zh-CN">
                <a:solidFill>
                  <a:schemeClr val="bg2">
                    <a:lumMod val="10000"/>
                  </a:schemeClr>
                </a:solidFill>
                <a:uFillTx/>
                <a:sym typeface="+mn-ea"/>
              </a:rPr>
              <a:t>word2vec</a:t>
            </a:r>
            <a:r>
              <a:rPr lang="zh-CN" altLang="en-US">
                <a:solidFill>
                  <a:schemeClr val="bg2">
                    <a:lumMod val="10000"/>
                  </a:schemeClr>
                </a:solidFill>
                <a:uFillTx/>
                <a:sym typeface="+mn-ea"/>
              </a:rPr>
              <a:t>模型有两种： </a:t>
            </a:r>
          </a:p>
          <a:p>
            <a:pPr marL="0" indent="0" fontAlgn="auto">
              <a:lnSpc>
                <a:spcPct val="150000"/>
              </a:lnSpc>
              <a:buNone/>
            </a:pPr>
            <a:r>
              <a:rPr lang="zh-CN" altLang="en-US">
                <a:solidFill>
                  <a:schemeClr val="bg2">
                    <a:lumMod val="10000"/>
                  </a:schemeClr>
                </a:solidFill>
                <a:uFillTx/>
                <a:sym typeface="+mn-ea"/>
              </a:rPr>
              <a:t>    </a:t>
            </a:r>
            <a:r>
              <a:rPr lang="en-US" altLang="zh-CN">
                <a:solidFill>
                  <a:schemeClr val="bg2">
                    <a:lumMod val="10000"/>
                  </a:schemeClr>
                </a:solidFill>
                <a:uFillTx/>
                <a:sym typeface="+mn-ea"/>
              </a:rPr>
              <a:t>CBOW</a:t>
            </a:r>
            <a:r>
              <a:rPr lang="zh-CN" altLang="en-US">
                <a:solidFill>
                  <a:schemeClr val="bg2">
                    <a:lumMod val="10000"/>
                  </a:schemeClr>
                </a:solidFill>
                <a:uFillTx/>
                <a:sym typeface="+mn-ea"/>
              </a:rPr>
              <a:t>（</a:t>
            </a:r>
            <a:r>
              <a:rPr lang="en-US" altLang="zh-CN">
                <a:solidFill>
                  <a:schemeClr val="bg2">
                    <a:lumMod val="10000"/>
                  </a:schemeClr>
                </a:solidFill>
                <a:uFillTx/>
                <a:sym typeface="+mn-ea"/>
              </a:rPr>
              <a:t>Continuous Bag-of-Words</a:t>
            </a:r>
            <a:r>
              <a:rPr lang="zh-CN" altLang="en-US">
                <a:solidFill>
                  <a:schemeClr val="bg2">
                    <a:lumMod val="10000"/>
                  </a:schemeClr>
                </a:solidFill>
                <a:uFillTx/>
                <a:sym typeface="+mn-ea"/>
              </a:rPr>
              <a:t>）模型</a:t>
            </a:r>
          </a:p>
          <a:p>
            <a:pPr marL="0" indent="0" fontAlgn="auto">
              <a:lnSpc>
                <a:spcPct val="150000"/>
              </a:lnSpc>
              <a:buNone/>
            </a:pPr>
            <a:r>
              <a:rPr lang="zh-CN" altLang="en-US">
                <a:solidFill>
                  <a:schemeClr val="bg2">
                    <a:lumMod val="10000"/>
                  </a:schemeClr>
                </a:solidFill>
                <a:uFillTx/>
                <a:sym typeface="+mn-ea"/>
              </a:rPr>
              <a:t>    </a:t>
            </a:r>
            <a:r>
              <a:rPr lang="en-US" altLang="zh-CN">
                <a:solidFill>
                  <a:schemeClr val="bg2">
                    <a:lumMod val="10000"/>
                  </a:schemeClr>
                </a:solidFill>
                <a:uFillTx/>
                <a:sym typeface="+mn-ea"/>
              </a:rPr>
              <a:t>Skip-gram</a:t>
            </a:r>
            <a:r>
              <a:rPr lang="zh-CN" altLang="en-US">
                <a:solidFill>
                  <a:schemeClr val="bg2">
                    <a:lumMod val="10000"/>
                  </a:schemeClr>
                </a:solidFill>
                <a:uFillTx/>
                <a:sym typeface="+mn-ea"/>
              </a:rPr>
              <a:t>模型</a:t>
            </a:r>
          </a:p>
          <a:p>
            <a:pPr marL="0" indent="0" fontAlgn="auto">
              <a:lnSpc>
                <a:spcPct val="150000"/>
              </a:lnSpc>
              <a:buNone/>
            </a:pPr>
            <a:r>
              <a:rPr lang="zh-CN" altLang="en-US">
                <a:solidFill>
                  <a:schemeClr val="bg2">
                    <a:lumMod val="10000"/>
                  </a:schemeClr>
                </a:solidFill>
                <a:sym typeface="+mn-ea"/>
              </a:rPr>
              <a:t>这两种算法都是利用人工神经网络作为它们的分类算法。起初，每个单词都是一个随机N维向量，经过训练之后，利用CBOW或者Skip-gram的方法获得了每个单词的最优向量。</a:t>
            </a:r>
          </a:p>
          <a:p>
            <a:pPr marL="0" indent="0" fontAlgn="auto">
              <a:lnSpc>
                <a:spcPct val="150000"/>
              </a:lnSpc>
              <a:buNone/>
            </a:pPr>
            <a:endParaRPr lang="zh-CN" altLang="en-US">
              <a:solidFill>
                <a:schemeClr val="bg2">
                  <a:lumMod val="10000"/>
                </a:schemeClr>
              </a:solidFill>
              <a:uFillTx/>
              <a:sym typeface="+mn-ea"/>
            </a:endParaRPr>
          </a:p>
          <a:p>
            <a:pPr marL="0" indent="0" fontAlgn="auto">
              <a:lnSpc>
                <a:spcPct val="150000"/>
              </a:lnSpc>
              <a:buNone/>
            </a:pPr>
            <a:endParaRPr lang="zh-CN" altLang="en-US">
              <a:solidFill>
                <a:schemeClr val="tx1">
                  <a:lumMod val="95000"/>
                  <a:lumOff val="5000"/>
                </a:schemeClr>
              </a:solidFill>
              <a:sym typeface="+mn-ea"/>
            </a:endParaRPr>
          </a:p>
          <a:p>
            <a:pPr marL="0" indent="0" fontAlgn="auto">
              <a:lnSpc>
                <a:spcPct val="150000"/>
              </a:lnSpc>
              <a:buNone/>
            </a:pPr>
            <a:endParaRPr lang="zh-CN" altLang="en-US">
              <a:solidFill>
                <a:schemeClr val="bg2">
                  <a:lumMod val="10000"/>
                </a:schemeClr>
              </a:solidFill>
              <a:uFillTx/>
              <a:sym typeface="+mn-ea"/>
            </a:endParaRPr>
          </a:p>
          <a:p>
            <a:pPr marL="0" indent="0" fontAlgn="auto">
              <a:lnSpc>
                <a:spcPct val="150000"/>
              </a:lnSpc>
              <a:buNone/>
            </a:pPr>
            <a:endParaRPr lang="zh-CN" altLang="en-US">
              <a:solidFill>
                <a:schemeClr val="bg2">
                  <a:lumMod val="10000"/>
                </a:schemeClr>
              </a:solidFill>
              <a:uFillTx/>
              <a:sym typeface="+mn-ea"/>
            </a:endParaRPr>
          </a:p>
          <a:p>
            <a:pPr marL="0" indent="0" fontAlgn="auto">
              <a:lnSpc>
                <a:spcPct val="150000"/>
              </a:lnSpc>
              <a:buNone/>
            </a:pPr>
            <a:endParaRPr lang="zh-CN" altLang="en-US" dirty="0">
              <a:solidFill>
                <a:schemeClr val="bg2">
                  <a:lumMod val="10000"/>
                </a:schemeClr>
              </a:solidFill>
              <a:uFillTx/>
              <a:sym typeface="+mn-ea"/>
            </a:endParaRPr>
          </a:p>
        </p:txBody>
      </p:sp>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68580" tIns="34290" rIns="68580" bIns="34290" rtlCol="0" anchor="ctr">
            <a:normAutofit/>
          </a:bodyPr>
          <a:lstStyle/>
          <a:p>
            <a:r>
              <a:rPr lang="en-US" altLang="zh-CN" dirty="0">
                <a:solidFill>
                  <a:schemeClr val="tx1"/>
                </a:solidFill>
              </a:rPr>
              <a:t>CBOW</a:t>
            </a:r>
            <a:r>
              <a:rPr lang="zh-CN" altLang="en-US" dirty="0">
                <a:solidFill>
                  <a:schemeClr val="tx1"/>
                </a:solidFill>
              </a:rPr>
              <a:t>模型</a:t>
            </a:r>
          </a:p>
        </p:txBody>
      </p:sp>
      <p:pic>
        <p:nvPicPr>
          <p:cNvPr id="17" name="图片 6"/>
          <p:cNvPicPr>
            <a:picLocks noGrp="1" noChangeAspect="1"/>
          </p:cNvPicPr>
          <p:nvPr>
            <p:ph idx="1"/>
          </p:nvPr>
        </p:nvPicPr>
        <p:blipFill>
          <a:blip r:embed="rId5"/>
          <a:stretch>
            <a:fillRect/>
          </a:stretch>
        </p:blipFill>
        <p:spPr>
          <a:xfrm>
            <a:off x="773430" y="2051685"/>
            <a:ext cx="2971800" cy="2943225"/>
          </a:xfrm>
          <a:prstGeom prst="rect">
            <a:avLst/>
          </a:prstGeom>
          <a:noFill/>
          <a:ln w="9525">
            <a:noFill/>
          </a:ln>
        </p:spPr>
      </p:pic>
      <p:sp>
        <p:nvSpPr>
          <p:cNvPr id="7" name="文本框 6"/>
          <p:cNvSpPr txBox="1"/>
          <p:nvPr/>
        </p:nvSpPr>
        <p:spPr>
          <a:xfrm>
            <a:off x="4297680" y="2051685"/>
            <a:ext cx="4491990" cy="1129665"/>
          </a:xfrm>
          <a:prstGeom prst="rect">
            <a:avLst/>
          </a:prstGeom>
          <a:noFill/>
        </p:spPr>
        <p:txBody>
          <a:bodyPr wrap="square" rtlCol="0">
            <a:spAutoFit/>
          </a:bodyPr>
          <a:lstStyle/>
          <a:p>
            <a:r>
              <a:rPr lang="zh-CN" altLang="en-US" sz="1350"/>
              <a:t>在计算隐层输出时，CBOW模型不是直接复制输入上下文单词的输入向量，而是取输入上下文单词向量的平均值，使用输入→隐层权重矩阵（</a:t>
            </a:r>
            <a:r>
              <a:rPr lang="en-US" altLang="zh-CN" sz="1350"/>
              <a:t>v</a:t>
            </a:r>
            <a:r>
              <a:rPr lang="zh-CN" altLang="en-US" sz="1350"/>
              <a:t>*N）与平均向量的乘积 作为输出。</a:t>
            </a:r>
          </a:p>
          <a:p>
            <a:endParaRPr lang="zh-CN" altLang="en-US" sz="1350"/>
          </a:p>
        </p:txBody>
      </p:sp>
      <p:pic>
        <p:nvPicPr>
          <p:cNvPr id="16" name="图片 5"/>
          <p:cNvPicPr>
            <a:picLocks noChangeAspect="1"/>
          </p:cNvPicPr>
          <p:nvPr/>
        </p:nvPicPr>
        <p:blipFill>
          <a:blip r:embed="rId6"/>
          <a:stretch>
            <a:fillRect/>
          </a:stretch>
        </p:blipFill>
        <p:spPr>
          <a:xfrm>
            <a:off x="5404485" y="2931081"/>
            <a:ext cx="2278380" cy="607219"/>
          </a:xfrm>
          <a:prstGeom prst="rect">
            <a:avLst/>
          </a:prstGeom>
          <a:noFill/>
          <a:ln w="9525">
            <a:noFill/>
          </a:ln>
        </p:spPr>
      </p:pic>
      <p:sp>
        <p:nvSpPr>
          <p:cNvPr id="8" name="文本框 7"/>
          <p:cNvSpPr txBox="1"/>
          <p:nvPr/>
        </p:nvSpPr>
        <p:spPr>
          <a:xfrm>
            <a:off x="4451985" y="3681413"/>
            <a:ext cx="4183380" cy="714375"/>
          </a:xfrm>
          <a:prstGeom prst="rect">
            <a:avLst/>
          </a:prstGeom>
          <a:noFill/>
        </p:spPr>
        <p:txBody>
          <a:bodyPr wrap="square" rtlCol="0">
            <a:spAutoFit/>
          </a:bodyPr>
          <a:lstStyle/>
          <a:p>
            <a:r>
              <a:rPr lang="zh-CN" altLang="en-US" sz="1350"/>
              <a:t>从隐藏层到输出层，是另一个不同的权重矩阵W/这是一个N×V矩阵。 使用这些权重，我们可以计算词汇表中每个单词的隐层</a:t>
            </a:r>
            <a:r>
              <a:rPr lang="zh-CN" altLang="en-US" sz="1350">
                <a:sym typeface="+mn-ea"/>
              </a:rPr>
              <a:t>→输出层权重</a:t>
            </a:r>
          </a:p>
        </p:txBody>
      </p:sp>
      <p:pic>
        <p:nvPicPr>
          <p:cNvPr id="18" name="图片 7"/>
          <p:cNvPicPr>
            <a:picLocks noChangeAspect="1"/>
          </p:cNvPicPr>
          <p:nvPr/>
        </p:nvPicPr>
        <p:blipFill>
          <a:blip r:embed="rId7"/>
          <a:stretch>
            <a:fillRect/>
          </a:stretch>
        </p:blipFill>
        <p:spPr>
          <a:xfrm>
            <a:off x="5957888" y="4551998"/>
            <a:ext cx="1171575" cy="371475"/>
          </a:xfrm>
          <a:prstGeom prst="rect">
            <a:avLst/>
          </a:prstGeom>
          <a:noFill/>
          <a:ln w="9525">
            <a:noFill/>
          </a:ln>
        </p:spPr>
      </p:pic>
      <p:sp>
        <p:nvSpPr>
          <p:cNvPr id="9" name="文本框 8"/>
          <p:cNvSpPr txBox="1"/>
          <p:nvPr/>
        </p:nvSpPr>
        <p:spPr>
          <a:xfrm>
            <a:off x="903446" y="4994910"/>
            <a:ext cx="7731919" cy="299085"/>
          </a:xfrm>
          <a:prstGeom prst="rect">
            <a:avLst/>
          </a:prstGeom>
          <a:noFill/>
        </p:spPr>
        <p:txBody>
          <a:bodyPr wrap="square" rtlCol="0">
            <a:spAutoFit/>
          </a:bodyPr>
          <a:lstStyle/>
          <a:p>
            <a:r>
              <a:rPr lang="zh-CN" altLang="en-US" sz="1350"/>
              <a:t>然后，我们可以使用对数线性分类模型softmax来获得目标词的后验分布，这是一个多项分布。</a:t>
            </a:r>
          </a:p>
        </p:txBody>
      </p:sp>
      <p:pic>
        <p:nvPicPr>
          <p:cNvPr id="21" name="图片 10"/>
          <p:cNvPicPr>
            <a:picLocks noChangeAspect="1"/>
          </p:cNvPicPr>
          <p:nvPr/>
        </p:nvPicPr>
        <p:blipFill>
          <a:blip r:embed="rId8"/>
          <a:stretch>
            <a:fillRect/>
          </a:stretch>
        </p:blipFill>
        <p:spPr>
          <a:xfrm>
            <a:off x="5579507" y="5404961"/>
            <a:ext cx="1928336" cy="414338"/>
          </a:xfrm>
          <a:prstGeom prst="rect">
            <a:avLst/>
          </a:prstGeom>
          <a:noFill/>
          <a:ln w="9525">
            <a:noFill/>
          </a:ln>
        </p:spPr>
      </p:pic>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68580" tIns="34290" rIns="68580" bIns="34290" rtlCol="0" anchor="ctr">
            <a:normAutofit fontScale="90000"/>
          </a:bodyPr>
          <a:lstStyle/>
          <a:p>
            <a:r>
              <a:rPr lang="en-US" altLang="zh-CN">
                <a:solidFill>
                  <a:schemeClr val="tx1">
                    <a:lumMod val="95000"/>
                    <a:lumOff val="5000"/>
                  </a:schemeClr>
                </a:solidFill>
                <a:sym typeface="+mn-ea"/>
              </a:rPr>
              <a:t/>
            </a:r>
            <a:br>
              <a:rPr lang="en-US" altLang="zh-CN">
                <a:solidFill>
                  <a:schemeClr val="tx1">
                    <a:lumMod val="95000"/>
                    <a:lumOff val="5000"/>
                  </a:schemeClr>
                </a:solidFill>
                <a:sym typeface="+mn-ea"/>
              </a:rPr>
            </a:br>
            <a:r>
              <a:rPr lang="en-US" altLang="zh-CN">
                <a:solidFill>
                  <a:schemeClr val="tx1">
                    <a:lumMod val="95000"/>
                    <a:lumOff val="5000"/>
                  </a:schemeClr>
                </a:solidFill>
                <a:sym typeface="+mn-ea"/>
              </a:rPr>
              <a:t>CBOW</a:t>
            </a:r>
            <a:r>
              <a:rPr lang="zh-CN" altLang="en-US">
                <a:solidFill>
                  <a:schemeClr val="tx1">
                    <a:lumMod val="95000"/>
                    <a:lumOff val="5000"/>
                  </a:schemeClr>
                </a:solidFill>
                <a:sym typeface="+mn-ea"/>
              </a:rPr>
              <a:t>模型</a:t>
            </a:r>
            <a:r>
              <a:rPr lang="zh-CN" altLang="en-US"/>
              <a:t/>
            </a:r>
            <a:br>
              <a:rPr lang="zh-CN" altLang="en-US"/>
            </a:br>
            <a:endParaRPr lang="zh-CN" altLang="en-US" dirty="0">
              <a:solidFill>
                <a:schemeClr val="tx1"/>
              </a:solidFill>
            </a:endParaRPr>
          </a:p>
        </p:txBody>
      </p:sp>
      <p:sp>
        <p:nvSpPr>
          <p:cNvPr id="3" name="内容占位符 2"/>
          <p:cNvSpPr>
            <a:spLocks noGrp="1"/>
          </p:cNvSpPr>
          <p:nvPr>
            <p:ph idx="1"/>
            <p:custDataLst>
              <p:tags r:id="rId3"/>
            </p:custDataLst>
          </p:nvPr>
        </p:nvSpPr>
        <p:spPr/>
        <p:txBody>
          <a:bodyPr>
            <a:normAutofit/>
          </a:bodyPr>
          <a:lstStyle/>
          <a:p>
            <a:pPr indent="0" algn="just" fontAlgn="auto">
              <a:lnSpc>
                <a:spcPct val="150000"/>
              </a:lnSpc>
            </a:pPr>
            <a:r>
              <a:rPr lang="zh-CN" altLang="en-US">
                <a:solidFill>
                  <a:schemeClr val="tx1">
                    <a:lumMod val="95000"/>
                    <a:lumOff val="5000"/>
                  </a:schemeClr>
                </a:solidFill>
                <a:uFillTx/>
                <a:sym typeface="+mn-ea"/>
              </a:rPr>
              <a:t>输入层：词</a:t>
            </a:r>
            <a:r>
              <a:rPr lang="en-US" altLang="zh-CN">
                <a:solidFill>
                  <a:schemeClr val="tx1">
                    <a:lumMod val="95000"/>
                    <a:lumOff val="5000"/>
                  </a:schemeClr>
                </a:solidFill>
                <a:uFillTx/>
                <a:sym typeface="+mn-ea"/>
              </a:rPr>
              <a:t>w(t)</a:t>
            </a:r>
            <a:r>
              <a:rPr lang="zh-CN" altLang="en-US">
                <a:solidFill>
                  <a:schemeClr val="tx1">
                    <a:lumMod val="95000"/>
                    <a:lumOff val="5000"/>
                  </a:schemeClr>
                </a:solidFill>
                <a:uFillTx/>
                <a:sym typeface="+mn-ea"/>
              </a:rPr>
              <a:t>的上下文中的</a:t>
            </a:r>
            <a:r>
              <a:rPr lang="en-US" altLang="zh-CN">
                <a:solidFill>
                  <a:schemeClr val="tx1">
                    <a:lumMod val="95000"/>
                    <a:lumOff val="5000"/>
                  </a:schemeClr>
                </a:solidFill>
                <a:uFillTx/>
                <a:sym typeface="+mn-ea"/>
              </a:rPr>
              <a:t>2c</a:t>
            </a:r>
            <a:r>
              <a:rPr lang="zh-CN" altLang="en-US">
                <a:solidFill>
                  <a:schemeClr val="tx1">
                    <a:lumMod val="95000"/>
                    <a:lumOff val="5000"/>
                  </a:schemeClr>
                </a:solidFill>
                <a:uFillTx/>
                <a:sym typeface="+mn-ea"/>
              </a:rPr>
              <a:t>个词向量</a:t>
            </a:r>
          </a:p>
          <a:p>
            <a:pPr indent="0" algn="just" fontAlgn="auto">
              <a:lnSpc>
                <a:spcPct val="150000"/>
              </a:lnSpc>
            </a:pPr>
            <a:r>
              <a:rPr lang="zh-CN" altLang="en-US">
                <a:solidFill>
                  <a:schemeClr val="tx1">
                    <a:lumMod val="95000"/>
                    <a:lumOff val="5000"/>
                  </a:schemeClr>
                </a:solidFill>
                <a:uFillTx/>
                <a:sym typeface="+mn-ea"/>
              </a:rPr>
              <a:t>隐层：输入词向量的平均向量</a:t>
            </a:r>
          </a:p>
          <a:p>
            <a:pPr indent="0" algn="just" fontAlgn="auto">
              <a:lnSpc>
                <a:spcPct val="150000"/>
              </a:lnSpc>
            </a:pPr>
            <a:r>
              <a:rPr lang="zh-CN" altLang="en-US">
                <a:solidFill>
                  <a:schemeClr val="tx1">
                    <a:lumMod val="95000"/>
                    <a:lumOff val="5000"/>
                  </a:schemeClr>
                </a:solidFill>
                <a:uFillTx/>
                <a:sym typeface="+mn-ea"/>
              </a:rPr>
              <a:t>输出层：是以训练语料库中出现过的词作叶子节点，以各词在语料库中出现的次数作为权值构造出一棵</a:t>
            </a:r>
            <a:r>
              <a:rPr lang="en-US" altLang="zh-CN">
                <a:solidFill>
                  <a:schemeClr val="tx1">
                    <a:lumMod val="95000"/>
                    <a:lumOff val="5000"/>
                  </a:schemeClr>
                </a:solidFill>
                <a:uFillTx/>
                <a:sym typeface="+mn-ea"/>
              </a:rPr>
              <a:t>Huffman</a:t>
            </a:r>
            <a:r>
              <a:rPr lang="zh-CN" altLang="en-US">
                <a:solidFill>
                  <a:schemeClr val="tx1">
                    <a:lumMod val="95000"/>
                    <a:lumOff val="5000"/>
                  </a:schemeClr>
                </a:solidFill>
                <a:uFillTx/>
                <a:sym typeface="+mn-ea"/>
              </a:rPr>
              <a:t>树。</a:t>
            </a:r>
          </a:p>
          <a:p>
            <a:pPr marL="0" indent="0" fontAlgn="auto">
              <a:lnSpc>
                <a:spcPct val="150000"/>
              </a:lnSpc>
              <a:buNone/>
            </a:pPr>
            <a:endParaRPr lang="zh-CN" altLang="en-US" sz="1500" dirty="0">
              <a:solidFill>
                <a:schemeClr val="bg2">
                  <a:lumMod val="10000"/>
                </a:schemeClr>
              </a:solidFill>
              <a:uFillTx/>
              <a:sym typeface="+mn-ea"/>
            </a:endParaRPr>
          </a:p>
        </p:txBody>
      </p:sp>
    </p:spTree>
    <p:custDataLst>
      <p:tags r:id="rId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68580" tIns="34290" rIns="68580" bIns="34290" rtlCol="0" anchor="ctr">
            <a:normAutofit fontScale="90000"/>
          </a:bodyPr>
          <a:lstStyle/>
          <a:p>
            <a:r>
              <a:rPr lang="en-US" altLang="zh-CN">
                <a:solidFill>
                  <a:schemeClr val="tx1">
                    <a:lumMod val="95000"/>
                    <a:lumOff val="5000"/>
                  </a:schemeClr>
                </a:solidFill>
                <a:sym typeface="+mn-ea"/>
              </a:rPr>
              <a:t/>
            </a:r>
            <a:br>
              <a:rPr lang="en-US" altLang="zh-CN">
                <a:solidFill>
                  <a:schemeClr val="tx1">
                    <a:lumMod val="95000"/>
                    <a:lumOff val="5000"/>
                  </a:schemeClr>
                </a:solidFill>
                <a:sym typeface="+mn-ea"/>
              </a:rPr>
            </a:br>
            <a:r>
              <a:rPr lang="en-US" altLang="zh-CN">
                <a:solidFill>
                  <a:schemeClr val="tx1">
                    <a:lumMod val="95000"/>
                    <a:lumOff val="5000"/>
                  </a:schemeClr>
                </a:solidFill>
                <a:sym typeface="+mn-ea"/>
              </a:rPr>
              <a:t>Skip-gram</a:t>
            </a:r>
            <a:r>
              <a:rPr lang="zh-CN" altLang="en-US">
                <a:solidFill>
                  <a:schemeClr val="tx1">
                    <a:lumMod val="95000"/>
                    <a:lumOff val="5000"/>
                  </a:schemeClr>
                </a:solidFill>
                <a:sym typeface="+mn-ea"/>
              </a:rPr>
              <a:t>模型</a:t>
            </a:r>
            <a:r>
              <a:rPr lang="zh-CN" altLang="en-US"/>
              <a:t/>
            </a:r>
            <a:br>
              <a:rPr lang="zh-CN" altLang="en-US"/>
            </a:br>
            <a:endParaRPr lang="zh-CN" altLang="en-US" dirty="0">
              <a:solidFill>
                <a:schemeClr val="tx1"/>
              </a:solidFill>
            </a:endParaRPr>
          </a:p>
        </p:txBody>
      </p:sp>
      <p:pic>
        <p:nvPicPr>
          <p:cNvPr id="31" name="图片 18"/>
          <p:cNvPicPr>
            <a:picLocks noChangeAspect="1"/>
          </p:cNvPicPr>
          <p:nvPr/>
        </p:nvPicPr>
        <p:blipFill>
          <a:blip r:embed="rId5"/>
          <a:stretch>
            <a:fillRect/>
          </a:stretch>
        </p:blipFill>
        <p:spPr>
          <a:xfrm>
            <a:off x="472440" y="2287905"/>
            <a:ext cx="3301365" cy="3451860"/>
          </a:xfrm>
          <a:prstGeom prst="rect">
            <a:avLst/>
          </a:prstGeom>
          <a:noFill/>
          <a:ln w="9525">
            <a:noFill/>
          </a:ln>
        </p:spPr>
      </p:pic>
      <p:pic>
        <p:nvPicPr>
          <p:cNvPr id="29" name="图片 16"/>
          <p:cNvPicPr>
            <a:picLocks noChangeAspect="1"/>
          </p:cNvPicPr>
          <p:nvPr/>
        </p:nvPicPr>
        <p:blipFill>
          <a:blip r:embed="rId6"/>
          <a:stretch>
            <a:fillRect/>
          </a:stretch>
        </p:blipFill>
        <p:spPr>
          <a:xfrm>
            <a:off x="4463415" y="2287667"/>
            <a:ext cx="1200150" cy="321469"/>
          </a:xfrm>
          <a:prstGeom prst="rect">
            <a:avLst/>
          </a:prstGeom>
          <a:noFill/>
          <a:ln w="9525">
            <a:noFill/>
          </a:ln>
        </p:spPr>
      </p:pic>
      <p:pic>
        <p:nvPicPr>
          <p:cNvPr id="36" name="图片 23"/>
          <p:cNvPicPr>
            <a:picLocks noChangeAspect="1"/>
          </p:cNvPicPr>
          <p:nvPr/>
        </p:nvPicPr>
        <p:blipFill>
          <a:blip r:embed="rId7"/>
          <a:stretch>
            <a:fillRect/>
          </a:stretch>
        </p:blipFill>
        <p:spPr>
          <a:xfrm>
            <a:off x="4365070" y="3188970"/>
            <a:ext cx="2242661" cy="228600"/>
          </a:xfrm>
          <a:prstGeom prst="rect">
            <a:avLst/>
          </a:prstGeom>
          <a:noFill/>
          <a:ln w="9525">
            <a:noFill/>
          </a:ln>
        </p:spPr>
      </p:pic>
      <p:pic>
        <p:nvPicPr>
          <p:cNvPr id="37" name="图片 24"/>
          <p:cNvPicPr>
            <a:picLocks noChangeAspect="1"/>
          </p:cNvPicPr>
          <p:nvPr/>
        </p:nvPicPr>
        <p:blipFill>
          <a:blip r:embed="rId8"/>
          <a:stretch>
            <a:fillRect/>
          </a:stretch>
        </p:blipFill>
        <p:spPr>
          <a:xfrm>
            <a:off x="4574381" y="4625579"/>
            <a:ext cx="2578418" cy="392906"/>
          </a:xfrm>
          <a:prstGeom prst="rect">
            <a:avLst/>
          </a:prstGeom>
          <a:noFill/>
          <a:ln w="9525">
            <a:noFill/>
          </a:ln>
        </p:spPr>
      </p:pic>
      <p:sp>
        <p:nvSpPr>
          <p:cNvPr id="5" name="文本框 4"/>
          <p:cNvSpPr txBox="1"/>
          <p:nvPr/>
        </p:nvSpPr>
        <p:spPr>
          <a:xfrm>
            <a:off x="4411980" y="3477101"/>
            <a:ext cx="2903220" cy="506730"/>
          </a:xfrm>
          <a:prstGeom prst="rect">
            <a:avLst/>
          </a:prstGeom>
          <a:noFill/>
        </p:spPr>
        <p:txBody>
          <a:bodyPr wrap="square" rtlCol="0">
            <a:spAutoFit/>
          </a:bodyPr>
          <a:lstStyle/>
          <a:p>
            <a:r>
              <a:rPr lang="zh-CN" altLang="en-US" sz="1350"/>
              <a:t>各输出层上使用的是同一个权重矩阵</a:t>
            </a:r>
          </a:p>
        </p:txBody>
      </p:sp>
      <p:sp>
        <p:nvSpPr>
          <p:cNvPr id="6" name="文本框 5"/>
          <p:cNvSpPr txBox="1"/>
          <p:nvPr/>
        </p:nvSpPr>
        <p:spPr>
          <a:xfrm>
            <a:off x="4400550" y="3934301"/>
            <a:ext cx="4365784" cy="506730"/>
          </a:xfrm>
          <a:prstGeom prst="rect">
            <a:avLst/>
          </a:prstGeom>
          <a:noFill/>
        </p:spPr>
        <p:txBody>
          <a:bodyPr wrap="square" rtlCol="0">
            <a:spAutoFit/>
          </a:bodyPr>
          <a:lstStyle/>
          <a:p>
            <a:r>
              <a:rPr lang="zh-CN" altLang="en-US" sz="1350"/>
              <a:t>在输出层，不是输出一个多项分布，而是输出C个多项式分布。 每个输出使用相同的隐层→输出矩阵进行计算</a:t>
            </a:r>
          </a:p>
        </p:txBody>
      </p: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zh-CN" altLang="en-US"/>
              <a:t>目录</a:t>
            </a:r>
          </a:p>
        </p:txBody>
      </p:sp>
      <p:sp>
        <p:nvSpPr>
          <p:cNvPr id="3" name="内容占位符 2"/>
          <p:cNvSpPr>
            <a:spLocks noGrp="1"/>
          </p:cNvSpPr>
          <p:nvPr>
            <p:ph idx="1"/>
          </p:nvPr>
        </p:nvSpPr>
        <p:spPr>
          <a:xfrm>
            <a:off x="2927985" y="2178050"/>
            <a:ext cx="5587365" cy="3999230"/>
          </a:xfrm>
        </p:spPr>
        <p:txBody>
          <a:bodyPr/>
          <a:lstStyle/>
          <a:p>
            <a:r>
              <a:rPr lang="zh-CN" altLang="en-US"/>
              <a:t>词向量</a:t>
            </a:r>
          </a:p>
          <a:p>
            <a:r>
              <a:rPr lang="zh-CN" altLang="en-US">
                <a:solidFill>
                  <a:srgbClr val="FF0000"/>
                </a:solidFill>
              </a:rPr>
              <a:t>句向量</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928370" y="2582545"/>
            <a:ext cx="7586980" cy="3594735"/>
          </a:xfrm>
        </p:spPr>
        <p:txBody>
          <a:bodyPr/>
          <a:lstStyle/>
          <a:p>
            <a:pPr marL="0" indent="0">
              <a:buNone/>
            </a:pPr>
            <a:r>
              <a:rPr lang="en-US" altLang="zh-CN"/>
              <a:t>       </a:t>
            </a:r>
            <a:r>
              <a:rPr lang="zh-CN" altLang="en-US"/>
              <a:t>词向量的提出使得语义在最小语言单元上具有了可计算性，由此可以扩展到对句子语义的计算，即句向量。</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zh-CN" altLang="en-US"/>
              <a:t>目录</a:t>
            </a:r>
          </a:p>
        </p:txBody>
      </p:sp>
      <p:sp>
        <p:nvSpPr>
          <p:cNvPr id="3" name="内容占位符 2"/>
          <p:cNvSpPr>
            <a:spLocks noGrp="1"/>
          </p:cNvSpPr>
          <p:nvPr>
            <p:ph idx="1"/>
          </p:nvPr>
        </p:nvSpPr>
        <p:spPr>
          <a:xfrm>
            <a:off x="2927985" y="2178050"/>
            <a:ext cx="5587365" cy="3999230"/>
          </a:xfrm>
        </p:spPr>
        <p:txBody>
          <a:bodyPr/>
          <a:lstStyle/>
          <a:p>
            <a:r>
              <a:rPr lang="zh-CN" altLang="en-US"/>
              <a:t>词向量</a:t>
            </a:r>
          </a:p>
          <a:p>
            <a:r>
              <a:rPr lang="zh-CN" altLang="en-US"/>
              <a:t>句向量</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347595" y="501015"/>
            <a:ext cx="6471285" cy="1198880"/>
          </a:xfrm>
          <a:prstGeom prst="rect">
            <a:avLst/>
          </a:prstGeom>
          <a:noFill/>
        </p:spPr>
        <p:txBody>
          <a:bodyPr wrap="square" rtlCol="0" anchor="t">
            <a:spAutoFit/>
          </a:bodyPr>
          <a:lstStyle/>
          <a:p>
            <a:r>
              <a:rPr lang="en-US" altLang="zh-CN" sz="2400"/>
              <a:t>        </a:t>
            </a:r>
            <a:r>
              <a:rPr lang="zh-CN" altLang="en-US" sz="2400"/>
              <a:t>将句向量与词向量一起学习。经过学习以后的句向量会像词向量一样包含语义信息，只不过是整句话的语义信息。</a:t>
            </a:r>
          </a:p>
        </p:txBody>
      </p:sp>
      <p:pic>
        <p:nvPicPr>
          <p:cNvPr id="5" name="图片 4"/>
          <p:cNvPicPr>
            <a:picLocks noChangeAspect="1"/>
          </p:cNvPicPr>
          <p:nvPr/>
        </p:nvPicPr>
        <p:blipFill>
          <a:blip r:embed="rId2"/>
          <a:stretch>
            <a:fillRect/>
          </a:stretch>
        </p:blipFill>
        <p:spPr>
          <a:xfrm>
            <a:off x="1456055" y="1944370"/>
            <a:ext cx="7133590" cy="4755515"/>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263015" y="2295525"/>
            <a:ext cx="7372985" cy="4154170"/>
          </a:xfrm>
          <a:prstGeom prst="rect">
            <a:avLst/>
          </a:prstGeom>
          <a:noFill/>
        </p:spPr>
        <p:txBody>
          <a:bodyPr wrap="square" rtlCol="0" anchor="t">
            <a:spAutoFit/>
          </a:bodyPr>
          <a:lstStyle/>
          <a:p>
            <a:r>
              <a:rPr lang="en-US" altLang="zh-CN" sz="2400"/>
              <a:t>        </a:t>
            </a:r>
            <a:r>
              <a:rPr lang="zh-CN" altLang="en-US" sz="2400"/>
              <a:t>基于句向量包含的语义信息可以实现很多语言理解任务。例如可以用来搜索FAQ（Frequently Asked Questions，常见问题解答），实现简单的问</a:t>
            </a:r>
          </a:p>
          <a:p>
            <a:r>
              <a:rPr lang="zh-CN" altLang="en-US" sz="2400"/>
              <a:t>答。FAQ 是人为积累的问题-答案对，基于这一资源，对用户输入的新问题在FAQ 的问题集中进行搜索，找到最相似的问题，输出该问题对应的答案，即可实现一个问答系统。传统方法多用句子中所包含单词的统计信息来计算问题的相似性；基于句向量，可以在语义空间中通过句向量间的距离直接计算问题与问题之间的相似性，从而确定数据库中的相似问题并给出答案。</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68580" tIns="34290" rIns="68580" bIns="34290" rtlCol="0" anchor="ctr">
            <a:normAutofit fontScale="90000"/>
          </a:bodyPr>
          <a:lstStyle/>
          <a:p>
            <a:r>
              <a:rPr lang="en-US" altLang="zh-CN">
                <a:sym typeface="+mn-ea"/>
              </a:rPr>
              <a:t/>
            </a:r>
            <a:br>
              <a:rPr lang="en-US" altLang="zh-CN">
                <a:sym typeface="+mn-ea"/>
              </a:rPr>
            </a:br>
            <a:r>
              <a:rPr lang="en-US" altLang="zh-CN">
                <a:solidFill>
                  <a:schemeClr val="bg2">
                    <a:lumMod val="10000"/>
                  </a:schemeClr>
                </a:solidFill>
                <a:sym typeface="+mn-ea"/>
              </a:rPr>
              <a:t>BOW</a:t>
            </a:r>
            <a:r>
              <a:rPr lang="zh-CN" altLang="en-US">
                <a:solidFill>
                  <a:schemeClr val="bg2">
                    <a:lumMod val="10000"/>
                  </a:schemeClr>
                </a:solidFill>
                <a:sym typeface="+mn-ea"/>
              </a:rPr>
              <a:t>（</a:t>
            </a:r>
            <a:r>
              <a:rPr lang="en-US" altLang="zh-CN">
                <a:solidFill>
                  <a:schemeClr val="bg2">
                    <a:lumMod val="10000"/>
                  </a:schemeClr>
                </a:solidFill>
                <a:sym typeface="+mn-ea"/>
              </a:rPr>
              <a:t>Bag-of-Words</a:t>
            </a:r>
            <a:r>
              <a:rPr lang="zh-CN" altLang="en-US">
                <a:solidFill>
                  <a:schemeClr val="bg2">
                    <a:lumMod val="10000"/>
                  </a:schemeClr>
                </a:solidFill>
                <a:sym typeface="+mn-ea"/>
              </a:rPr>
              <a:t>）模型</a:t>
            </a:r>
            <a:r>
              <a:rPr lang="zh-CN" altLang="en-US"/>
              <a:t/>
            </a:r>
            <a:br>
              <a:rPr lang="zh-CN" altLang="en-US"/>
            </a:br>
            <a:endParaRPr lang="zh-CN" altLang="en-US" dirty="0">
              <a:solidFill>
                <a:schemeClr val="tx1"/>
              </a:solidFill>
            </a:endParaRPr>
          </a:p>
        </p:txBody>
      </p:sp>
      <p:sp>
        <p:nvSpPr>
          <p:cNvPr id="3" name="内容占位符 2"/>
          <p:cNvSpPr>
            <a:spLocks noGrp="1"/>
          </p:cNvSpPr>
          <p:nvPr>
            <p:ph idx="1"/>
            <p:custDataLst>
              <p:tags r:id="rId3"/>
            </p:custDataLst>
          </p:nvPr>
        </p:nvSpPr>
        <p:spPr/>
        <p:txBody>
          <a:bodyPr>
            <a:normAutofit fontScale="77500" lnSpcReduction="10000"/>
          </a:bodyPr>
          <a:lstStyle/>
          <a:p>
            <a:pPr indent="0" algn="just" fontAlgn="auto">
              <a:lnSpc>
                <a:spcPct val="150000"/>
              </a:lnSpc>
            </a:pPr>
            <a:r>
              <a:rPr lang="zh-CN" altLang="en-US">
                <a:solidFill>
                  <a:schemeClr val="bg2">
                    <a:lumMod val="10000"/>
                  </a:schemeClr>
                </a:solidFill>
                <a:uFillTx/>
                <a:sym typeface="+mn-ea"/>
              </a:rPr>
              <a:t>传统的</a:t>
            </a:r>
            <a:r>
              <a:rPr lang="en-US" altLang="zh-CN">
                <a:solidFill>
                  <a:schemeClr val="bg2">
                    <a:lumMod val="10000"/>
                  </a:schemeClr>
                </a:solidFill>
                <a:uFillTx/>
                <a:sym typeface="+mn-ea"/>
              </a:rPr>
              <a:t>BOW</a:t>
            </a:r>
            <a:r>
              <a:rPr lang="zh-CN" altLang="en-US">
                <a:solidFill>
                  <a:schemeClr val="bg2">
                    <a:lumMod val="10000"/>
                  </a:schemeClr>
                </a:solidFill>
                <a:uFillTx/>
                <a:sym typeface="+mn-ea"/>
              </a:rPr>
              <a:t>可以看作是词的</a:t>
            </a:r>
            <a:r>
              <a:rPr lang="en-US" altLang="zh-CN">
                <a:solidFill>
                  <a:schemeClr val="bg2">
                    <a:lumMod val="10000"/>
                  </a:schemeClr>
                </a:solidFill>
                <a:uFillTx/>
                <a:sym typeface="+mn-ea"/>
              </a:rPr>
              <a:t>one-hot representation</a:t>
            </a:r>
            <a:r>
              <a:rPr lang="zh-CN" altLang="en-US">
                <a:solidFill>
                  <a:schemeClr val="bg2">
                    <a:lumMod val="10000"/>
                  </a:schemeClr>
                </a:solidFill>
                <a:uFillTx/>
                <a:sym typeface="+mn-ea"/>
              </a:rPr>
              <a:t>向量的叠加。</a:t>
            </a:r>
          </a:p>
          <a:p>
            <a:pPr indent="0" algn="just" fontAlgn="auto">
              <a:lnSpc>
                <a:spcPct val="150000"/>
              </a:lnSpc>
            </a:pPr>
            <a:r>
              <a:rPr lang="zh-CN" altLang="en-US">
                <a:solidFill>
                  <a:schemeClr val="bg2">
                    <a:lumMod val="10000"/>
                  </a:schemeClr>
                </a:solidFill>
                <a:uFillTx/>
                <a:sym typeface="+mn-ea"/>
              </a:rPr>
              <a:t>例如：“土豆”表示为[1,0,0</a:t>
            </a:r>
            <a:r>
              <a:rPr lang="en-US" altLang="zh-CN">
                <a:solidFill>
                  <a:schemeClr val="bg2">
                    <a:lumMod val="10000"/>
                  </a:schemeClr>
                </a:solidFill>
                <a:uFillTx/>
                <a:sym typeface="+mn-ea"/>
              </a:rPr>
              <a:t>,0,...</a:t>
            </a:r>
            <a:r>
              <a:rPr lang="zh-CN" altLang="en-US">
                <a:solidFill>
                  <a:schemeClr val="bg2">
                    <a:lumMod val="10000"/>
                  </a:schemeClr>
                </a:solidFill>
                <a:uFillTx/>
                <a:sym typeface="+mn-ea"/>
              </a:rPr>
              <a:t>]</a:t>
            </a:r>
            <a:r>
              <a:rPr lang="en-US" altLang="zh-CN">
                <a:solidFill>
                  <a:schemeClr val="bg2">
                    <a:lumMod val="10000"/>
                  </a:schemeClr>
                </a:solidFill>
                <a:uFillTx/>
                <a:sym typeface="+mn-ea"/>
              </a:rPr>
              <a:t>,</a:t>
            </a:r>
            <a:r>
              <a:rPr lang="zh-CN" altLang="en-US">
                <a:solidFill>
                  <a:schemeClr val="bg2">
                    <a:lumMod val="10000"/>
                  </a:schemeClr>
                </a:solidFill>
                <a:uFillTx/>
                <a:sym typeface="+mn-ea"/>
              </a:rPr>
              <a:t>而“马铃薯”表示为[0,1,0</a:t>
            </a:r>
            <a:r>
              <a:rPr lang="en-US" altLang="zh-CN">
                <a:solidFill>
                  <a:schemeClr val="bg2">
                    <a:lumMod val="10000"/>
                  </a:schemeClr>
                </a:solidFill>
                <a:uFillTx/>
                <a:sym typeface="+mn-ea"/>
              </a:rPr>
              <a:t>,0,...</a:t>
            </a:r>
            <a:r>
              <a:rPr lang="zh-CN" altLang="en-US">
                <a:solidFill>
                  <a:schemeClr val="bg2">
                    <a:lumMod val="10000"/>
                  </a:schemeClr>
                </a:solidFill>
                <a:uFillTx/>
                <a:sym typeface="+mn-ea"/>
              </a:rPr>
              <a:t>]</a:t>
            </a:r>
          </a:p>
          <a:p>
            <a:pPr marL="0" indent="0" fontAlgn="auto">
              <a:lnSpc>
                <a:spcPct val="150000"/>
              </a:lnSpc>
              <a:buNone/>
            </a:pPr>
            <a:r>
              <a:rPr lang="zh-CN" altLang="en-US">
                <a:solidFill>
                  <a:schemeClr val="bg2">
                    <a:lumMod val="10000"/>
                  </a:schemeClr>
                </a:solidFill>
                <a:uFillTx/>
                <a:sym typeface="+mn-ea"/>
              </a:rPr>
              <a:t>   而一篇仅包含</a:t>
            </a:r>
            <a:r>
              <a:rPr lang="en-US" altLang="zh-CN">
                <a:solidFill>
                  <a:schemeClr val="bg2">
                    <a:lumMod val="10000"/>
                  </a:schemeClr>
                </a:solidFill>
                <a:uFillTx/>
                <a:sym typeface="+mn-ea"/>
              </a:rPr>
              <a:t>“</a:t>
            </a:r>
            <a:r>
              <a:rPr lang="zh-CN" altLang="en-US">
                <a:solidFill>
                  <a:schemeClr val="bg2">
                    <a:lumMod val="10000"/>
                  </a:schemeClr>
                </a:solidFill>
                <a:uFillTx/>
                <a:sym typeface="+mn-ea"/>
              </a:rPr>
              <a:t>土豆</a:t>
            </a:r>
            <a:r>
              <a:rPr lang="en-US" altLang="zh-CN">
                <a:solidFill>
                  <a:schemeClr val="bg2">
                    <a:lumMod val="10000"/>
                  </a:schemeClr>
                </a:solidFill>
                <a:uFillTx/>
                <a:sym typeface="+mn-ea"/>
              </a:rPr>
              <a:t>”</a:t>
            </a:r>
            <a:r>
              <a:rPr lang="zh-CN" altLang="en-US">
                <a:solidFill>
                  <a:schemeClr val="bg2">
                    <a:lumMod val="10000"/>
                  </a:schemeClr>
                </a:solidFill>
                <a:uFillTx/>
                <a:sym typeface="+mn-ea"/>
              </a:rPr>
              <a:t>和</a:t>
            </a:r>
            <a:r>
              <a:rPr lang="en-US" altLang="zh-CN">
                <a:solidFill>
                  <a:schemeClr val="bg2">
                    <a:lumMod val="10000"/>
                  </a:schemeClr>
                </a:solidFill>
                <a:uFillTx/>
                <a:sym typeface="+mn-ea"/>
              </a:rPr>
              <a:t>“</a:t>
            </a:r>
            <a:r>
              <a:rPr lang="zh-CN" altLang="en-US">
                <a:solidFill>
                  <a:schemeClr val="bg2">
                    <a:lumMod val="10000"/>
                  </a:schemeClr>
                </a:solidFill>
                <a:uFillTx/>
                <a:sym typeface="+mn-ea"/>
              </a:rPr>
              <a:t>马铃薯</a:t>
            </a:r>
            <a:r>
              <a:rPr lang="en-US" altLang="zh-CN">
                <a:solidFill>
                  <a:schemeClr val="bg2">
                    <a:lumMod val="10000"/>
                  </a:schemeClr>
                </a:solidFill>
                <a:uFillTx/>
                <a:sym typeface="+mn-ea"/>
              </a:rPr>
              <a:t>”</a:t>
            </a:r>
            <a:r>
              <a:rPr lang="zh-CN" altLang="en-US">
                <a:solidFill>
                  <a:schemeClr val="bg2">
                    <a:lumMod val="10000"/>
                  </a:schemeClr>
                </a:solidFill>
                <a:uFillTx/>
                <a:sym typeface="+mn-ea"/>
              </a:rPr>
              <a:t>这两个词的文本就可以表示为</a:t>
            </a:r>
            <a:r>
              <a:rPr lang="en-US" altLang="zh-CN">
                <a:solidFill>
                  <a:schemeClr val="bg2">
                    <a:lumMod val="10000"/>
                  </a:schemeClr>
                </a:solidFill>
                <a:uFillTx/>
                <a:sym typeface="+mn-ea"/>
              </a:rPr>
              <a:t>[1,1,0,0,...]</a:t>
            </a:r>
          </a:p>
          <a:p>
            <a:pPr marL="0" indent="0" fontAlgn="auto">
              <a:lnSpc>
                <a:spcPct val="150000"/>
              </a:lnSpc>
              <a:buNone/>
            </a:pPr>
            <a:endParaRPr lang="en-US" altLang="zh-CN">
              <a:solidFill>
                <a:schemeClr val="bg2">
                  <a:lumMod val="10000"/>
                </a:schemeClr>
              </a:solidFill>
              <a:uFillTx/>
              <a:sym typeface="+mn-ea"/>
            </a:endParaRPr>
          </a:p>
          <a:p>
            <a:pPr marL="0" indent="0" fontAlgn="auto">
              <a:lnSpc>
                <a:spcPct val="150000"/>
              </a:lnSpc>
              <a:buNone/>
            </a:pPr>
            <a:r>
              <a:rPr lang="zh-CN" altLang="en-US">
                <a:solidFill>
                  <a:schemeClr val="bg2">
                    <a:lumMod val="10000"/>
                  </a:schemeClr>
                </a:solidFill>
                <a:uFillTx/>
                <a:sym typeface="+mn-ea"/>
              </a:rPr>
              <a:t>缺点：特征向量高维性和稀疏性，而且很难利用常规的向量距离公式有效的计算两篇文档之间的相似度。</a:t>
            </a:r>
          </a:p>
          <a:p>
            <a:pPr indent="0" algn="just" fontAlgn="auto">
              <a:lnSpc>
                <a:spcPct val="150000"/>
              </a:lnSpc>
            </a:pPr>
            <a:endParaRPr lang="zh-CN" altLang="en-US" dirty="0">
              <a:solidFill>
                <a:schemeClr val="bg2">
                  <a:lumMod val="10000"/>
                </a:schemeClr>
              </a:solidFill>
              <a:uFillTx/>
              <a:sym typeface="+mn-ea"/>
            </a:endParaRPr>
          </a:p>
        </p:txBody>
      </p:sp>
    </p:spTree>
    <p:custDataLst>
      <p:tags r:id="rId1"/>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68580" tIns="34290" rIns="68580" bIns="34290" rtlCol="0" anchor="ctr">
            <a:normAutofit fontScale="90000"/>
          </a:bodyPr>
          <a:lstStyle/>
          <a:p>
            <a:r>
              <a:rPr lang="en-US" altLang="zh-CN">
                <a:sym typeface="+mn-ea"/>
              </a:rPr>
              <a:t/>
            </a:r>
            <a:br>
              <a:rPr lang="en-US" altLang="zh-CN">
                <a:sym typeface="+mn-ea"/>
              </a:rPr>
            </a:br>
            <a:r>
              <a:rPr lang="en-US" altLang="zh-CN">
                <a:solidFill>
                  <a:schemeClr val="bg2">
                    <a:lumMod val="10000"/>
                  </a:schemeClr>
                </a:solidFill>
                <a:sym typeface="+mn-ea"/>
              </a:rPr>
              <a:t>doc2vec</a:t>
            </a:r>
            <a:r>
              <a:rPr lang="zh-CN" altLang="en-US">
                <a:solidFill>
                  <a:schemeClr val="bg2">
                    <a:lumMod val="10000"/>
                  </a:schemeClr>
                </a:solidFill>
                <a:sym typeface="+mn-ea"/>
              </a:rPr>
              <a:t>模型</a:t>
            </a:r>
            <a:r>
              <a:rPr lang="zh-CN" altLang="en-US"/>
              <a:t/>
            </a:r>
            <a:br>
              <a:rPr lang="zh-CN" altLang="en-US"/>
            </a:br>
            <a:endParaRPr lang="zh-CN" altLang="en-US" dirty="0">
              <a:solidFill>
                <a:schemeClr val="tx1"/>
              </a:solidFill>
            </a:endParaRPr>
          </a:p>
        </p:txBody>
      </p:sp>
      <p:sp>
        <p:nvSpPr>
          <p:cNvPr id="3" name="内容占位符 2"/>
          <p:cNvSpPr>
            <a:spLocks noGrp="1"/>
          </p:cNvSpPr>
          <p:nvPr>
            <p:ph idx="1"/>
            <p:custDataLst>
              <p:tags r:id="rId3"/>
            </p:custDataLst>
          </p:nvPr>
        </p:nvSpPr>
        <p:spPr/>
        <p:txBody>
          <a:bodyPr>
            <a:normAutofit fontScale="77500" lnSpcReduction="10000"/>
          </a:bodyPr>
          <a:lstStyle/>
          <a:p>
            <a:pPr algn="just" fontAlgn="auto">
              <a:lnSpc>
                <a:spcPct val="150000"/>
              </a:lnSpc>
            </a:pPr>
            <a:r>
              <a:rPr lang="zh-CN" altLang="en-US">
                <a:solidFill>
                  <a:schemeClr val="bg2">
                    <a:lumMod val="10000"/>
                  </a:schemeClr>
                </a:solidFill>
                <a:uFillTx/>
                <a:sym typeface="+mn-ea"/>
              </a:rPr>
              <a:t>doc2vec模型的训练与word2vec模型类似，但在利用词的上下文对当前词进行预测的训练过程中添加了一个文档向量。</a:t>
            </a:r>
          </a:p>
          <a:p>
            <a:pPr algn="just" fontAlgn="auto">
              <a:lnSpc>
                <a:spcPct val="150000"/>
              </a:lnSpc>
            </a:pPr>
            <a:r>
              <a:rPr lang="zh-CN" altLang="en-US">
                <a:solidFill>
                  <a:schemeClr val="bg2">
                    <a:lumMod val="10000"/>
                  </a:schemeClr>
                </a:solidFill>
                <a:uFillTx/>
                <a:latin typeface="Calibri" panose="020F0702030404030204" charset="0"/>
                <a:ea typeface="+mn-ea"/>
                <a:cs typeface="+mn-ea"/>
                <a:sym typeface="+mn-ea"/>
              </a:rPr>
              <a:t>该模型也存在两种方法：</a:t>
            </a:r>
          </a:p>
          <a:p>
            <a:pPr marL="0" indent="0" algn="just" fontAlgn="auto">
              <a:lnSpc>
                <a:spcPct val="150000"/>
              </a:lnSpc>
              <a:buNone/>
            </a:pPr>
            <a:r>
              <a:rPr lang="zh-CN" altLang="en-US">
                <a:solidFill>
                  <a:schemeClr val="bg2">
                    <a:lumMod val="10000"/>
                  </a:schemeClr>
                </a:solidFill>
                <a:uFillTx/>
                <a:latin typeface="Calibri" panose="020F0702030404030204" charset="0"/>
                <a:ea typeface="+mn-ea"/>
                <a:cs typeface="+mn-ea"/>
                <a:sym typeface="+mn-ea"/>
              </a:rPr>
              <a:t>    Distributed Memory(DM)  和 Distributed Bag of Words(DBOW)</a:t>
            </a:r>
          </a:p>
          <a:p>
            <a:pPr marL="0" indent="0" algn="just" fontAlgn="auto">
              <a:lnSpc>
                <a:spcPct val="150000"/>
              </a:lnSpc>
              <a:buNone/>
            </a:pPr>
            <a:r>
              <a:rPr lang="zh-CN" altLang="en-US">
                <a:solidFill>
                  <a:schemeClr val="bg2">
                    <a:lumMod val="10000"/>
                  </a:schemeClr>
                </a:solidFill>
                <a:latin typeface="Calibri" panose="020F0702030404030204" charset="0"/>
                <a:ea typeface="+mn-ea"/>
                <a:cs typeface="+mn-ea"/>
                <a:sym typeface="+mn-ea"/>
              </a:rPr>
              <a:t>DM 试图在给定上下文和段落向量的情况下预测单词的概率。在一个句子或者文档的训练过程中，段落 ID 保持不变，共享着同一个段落向量。DBOW 则在仅给定段落向量的情况下预测段落中一组随机单词的概率。</a:t>
            </a:r>
          </a:p>
          <a:p>
            <a:pPr marL="0" indent="0" algn="l">
              <a:lnSpc>
                <a:spcPct val="90000"/>
              </a:lnSpc>
              <a:buNone/>
            </a:pPr>
            <a:endParaRPr lang="en-US" altLang="zh-CN" sz="2100">
              <a:solidFill>
                <a:srgbClr val="002060"/>
              </a:solidFill>
              <a:latin typeface="Calibri" panose="020F0702030404030204" charset="0"/>
              <a:ea typeface="+mn-ea"/>
              <a:cs typeface="+mn-ea"/>
              <a:sym typeface="+mn-ea"/>
            </a:endParaRPr>
          </a:p>
          <a:p>
            <a:pPr algn="just">
              <a:lnSpc>
                <a:spcPct val="120000"/>
              </a:lnSpc>
            </a:pPr>
            <a:endParaRPr lang="zh-CN" altLang="en-US" sz="1500" dirty="0"/>
          </a:p>
        </p:txBody>
      </p:sp>
    </p:spTree>
    <p:custDataLst>
      <p:tags r:id="rId1"/>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68580" tIns="34290" rIns="68580" bIns="34290" rtlCol="0" anchor="ctr">
            <a:normAutofit/>
          </a:bodyPr>
          <a:lstStyle/>
          <a:p>
            <a:r>
              <a:rPr lang="en-US" altLang="zh-CN" dirty="0">
                <a:solidFill>
                  <a:schemeClr val="tx1"/>
                </a:solidFill>
              </a:rPr>
              <a:t>doc2vec</a:t>
            </a:r>
            <a:r>
              <a:rPr lang="zh-CN" altLang="en-US" dirty="0">
                <a:solidFill>
                  <a:schemeClr val="tx1"/>
                </a:solidFill>
              </a:rPr>
              <a:t>模型</a:t>
            </a:r>
          </a:p>
        </p:txBody>
      </p:sp>
      <p:pic>
        <p:nvPicPr>
          <p:cNvPr id="11" name="图片 8"/>
          <p:cNvPicPr>
            <a:picLocks noGrp="1" noChangeAspect="1"/>
          </p:cNvPicPr>
          <p:nvPr>
            <p:ph idx="1"/>
          </p:nvPr>
        </p:nvPicPr>
        <p:blipFill>
          <a:blip r:embed="rId5"/>
          <a:stretch>
            <a:fillRect/>
          </a:stretch>
        </p:blipFill>
        <p:spPr>
          <a:xfrm>
            <a:off x="165735" y="2656205"/>
            <a:ext cx="5671820" cy="3008630"/>
          </a:xfrm>
          <a:prstGeom prst="rect">
            <a:avLst/>
          </a:prstGeom>
          <a:noFill/>
          <a:ln w="9525">
            <a:noFill/>
          </a:ln>
        </p:spPr>
      </p:pic>
      <p:pic>
        <p:nvPicPr>
          <p:cNvPr id="10" name="图片 7"/>
          <p:cNvPicPr>
            <a:picLocks noChangeAspect="1"/>
          </p:cNvPicPr>
          <p:nvPr/>
        </p:nvPicPr>
        <p:blipFill>
          <a:blip r:embed="rId6"/>
          <a:stretch>
            <a:fillRect/>
          </a:stretch>
        </p:blipFill>
        <p:spPr>
          <a:xfrm>
            <a:off x="5628640" y="2157095"/>
            <a:ext cx="3312160" cy="3408045"/>
          </a:xfrm>
          <a:prstGeom prst="rect">
            <a:avLst/>
          </a:prstGeom>
          <a:noFill/>
          <a:ln w="9525">
            <a:noFill/>
          </a:ln>
        </p:spPr>
      </p:pic>
    </p:spTree>
    <p:custDataLst>
      <p:tags r:id="rId1"/>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68580" tIns="34290" rIns="68580" bIns="34290" rtlCol="0" anchor="ctr">
            <a:normAutofit fontScale="90000"/>
          </a:bodyPr>
          <a:lstStyle/>
          <a:p>
            <a:r>
              <a:rPr lang="zh-CN" altLang="en-US">
                <a:sym typeface="+mn-ea"/>
              </a:rPr>
              <a:t/>
            </a:r>
            <a:br>
              <a:rPr lang="zh-CN" altLang="en-US">
                <a:sym typeface="+mn-ea"/>
              </a:rPr>
            </a:br>
            <a:r>
              <a:rPr lang="zh-CN" altLang="en-US">
                <a:solidFill>
                  <a:schemeClr val="bg2">
                    <a:lumMod val="10000"/>
                  </a:schemeClr>
                </a:solidFill>
                <a:sym typeface="+mn-ea"/>
              </a:rPr>
              <a:t>基于</a:t>
            </a:r>
            <a:r>
              <a:rPr lang="en-US" altLang="zh-CN">
                <a:solidFill>
                  <a:schemeClr val="bg2">
                    <a:lumMod val="10000"/>
                  </a:schemeClr>
                </a:solidFill>
                <a:sym typeface="+mn-ea"/>
              </a:rPr>
              <a:t>TF-IDF</a:t>
            </a:r>
            <a:r>
              <a:rPr lang="zh-CN" altLang="en-US">
                <a:solidFill>
                  <a:schemeClr val="bg2">
                    <a:lumMod val="10000"/>
                  </a:schemeClr>
                </a:solidFill>
                <a:sym typeface="+mn-ea"/>
              </a:rPr>
              <a:t>算法的</a:t>
            </a:r>
            <a:r>
              <a:rPr lang="en-US" altLang="zh-CN">
                <a:solidFill>
                  <a:schemeClr val="bg2">
                    <a:lumMod val="10000"/>
                  </a:schemeClr>
                </a:solidFill>
                <a:sym typeface="+mn-ea"/>
              </a:rPr>
              <a:t>word2vec</a:t>
            </a:r>
            <a:r>
              <a:rPr lang="zh-CN" altLang="en-US">
                <a:solidFill>
                  <a:schemeClr val="bg2">
                    <a:lumMod val="10000"/>
                  </a:schemeClr>
                </a:solidFill>
                <a:sym typeface="+mn-ea"/>
              </a:rPr>
              <a:t>改进方法</a:t>
            </a:r>
            <a:r>
              <a:rPr lang="zh-CN" altLang="en-US"/>
              <a:t/>
            </a:r>
            <a:br>
              <a:rPr lang="zh-CN" altLang="en-US"/>
            </a:br>
            <a:endParaRPr lang="zh-CN" altLang="en-US" dirty="0">
              <a:solidFill>
                <a:schemeClr val="tx1"/>
              </a:solidFill>
            </a:endParaRPr>
          </a:p>
        </p:txBody>
      </p:sp>
      <p:sp>
        <p:nvSpPr>
          <p:cNvPr id="3" name="内容占位符 2"/>
          <p:cNvSpPr>
            <a:spLocks noGrp="1"/>
          </p:cNvSpPr>
          <p:nvPr>
            <p:ph idx="1"/>
            <p:custDataLst>
              <p:tags r:id="rId3"/>
            </p:custDataLst>
          </p:nvPr>
        </p:nvSpPr>
        <p:spPr>
          <a:xfrm>
            <a:off x="628650" y="2215039"/>
            <a:ext cx="7886700" cy="3263504"/>
          </a:xfrm>
        </p:spPr>
        <p:txBody>
          <a:bodyPr>
            <a:normAutofit fontScale="67500" lnSpcReduction="10000"/>
          </a:bodyPr>
          <a:lstStyle/>
          <a:p>
            <a:pPr algn="just">
              <a:lnSpc>
                <a:spcPct val="120000"/>
              </a:lnSpc>
            </a:pPr>
            <a:r>
              <a:rPr lang="zh-CN" altLang="en-US">
                <a:solidFill>
                  <a:schemeClr val="bg2">
                    <a:lumMod val="10000"/>
                  </a:schemeClr>
                </a:solidFill>
                <a:uFillTx/>
                <a:sym typeface="+mn-ea"/>
              </a:rPr>
              <a:t>在word2vec词向量的基础上，结合TF-IDF算法提出了文档向量的表示方法。</a:t>
            </a:r>
          </a:p>
          <a:p>
            <a:pPr algn="just">
              <a:lnSpc>
                <a:spcPct val="120000"/>
              </a:lnSpc>
            </a:pPr>
            <a:r>
              <a:rPr lang="zh-CN" altLang="en-US">
                <a:solidFill>
                  <a:schemeClr val="bg2">
                    <a:lumMod val="10000"/>
                  </a:schemeClr>
                </a:solidFill>
                <a:uFillTx/>
              </a:rPr>
              <a:t>对于包含M个文档的集合D，其中Di（i=1,2,...,M）已经采用分词工具对中文文档进行分词，将其通过word2vec模型训练，得到每个分词对应的N维词向量w，其中w=（v1，v2，...，vN）。</a:t>
            </a:r>
          </a:p>
          <a:p>
            <a:pPr algn="just">
              <a:lnSpc>
                <a:spcPct val="120000"/>
              </a:lnSpc>
            </a:pPr>
            <a:r>
              <a:rPr lang="zh-CN" altLang="en-US">
                <a:solidFill>
                  <a:schemeClr val="bg2">
                    <a:lumMod val="10000"/>
                  </a:schemeClr>
                </a:solidFill>
                <a:uFillTx/>
              </a:rPr>
              <a:t>对于每类文档集中的每个文档里的每个分词，利用TF-IDF算法计算其在该文档中的权重值K（t,Di）（表示为词t在文档Di中的权重）。TF-IDF综合考虑了词在单个文档中出现的概率tf 以及该词在整个文档集中的权重 idf。</a:t>
            </a:r>
            <a:endParaRPr lang="zh-CN" altLang="en-US"/>
          </a:p>
          <a:p>
            <a:pPr marL="0" indent="0" algn="just">
              <a:lnSpc>
                <a:spcPct val="120000"/>
              </a:lnSpc>
              <a:buNone/>
            </a:pPr>
            <a:endParaRPr lang="zh-CN" altLang="en-US">
              <a:solidFill>
                <a:srgbClr val="002060"/>
              </a:solidFill>
              <a:sym typeface="+mn-ea"/>
            </a:endParaRPr>
          </a:p>
          <a:p>
            <a:pPr algn="just">
              <a:lnSpc>
                <a:spcPct val="120000"/>
              </a:lnSpc>
            </a:pPr>
            <a:endParaRPr lang="zh-CN" altLang="en-US" sz="1500" dirty="0"/>
          </a:p>
        </p:txBody>
      </p:sp>
    </p:spTree>
    <p:custDataLst>
      <p:tags r:id="rId1"/>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68580" tIns="34290" rIns="68580" bIns="34290" rtlCol="0" anchor="ctr">
            <a:normAutofit/>
          </a:bodyPr>
          <a:lstStyle/>
          <a:p>
            <a:r>
              <a:rPr lang="zh-CN" altLang="en-US">
                <a:solidFill>
                  <a:schemeClr val="bg2">
                    <a:lumMod val="10000"/>
                  </a:schemeClr>
                </a:solidFill>
                <a:sym typeface="+mn-ea"/>
              </a:rPr>
              <a:t>基于</a:t>
            </a:r>
            <a:r>
              <a:rPr lang="en-US" altLang="zh-CN">
                <a:solidFill>
                  <a:schemeClr val="bg2">
                    <a:lumMod val="10000"/>
                  </a:schemeClr>
                </a:solidFill>
                <a:sym typeface="+mn-ea"/>
              </a:rPr>
              <a:t>TF-IDF</a:t>
            </a:r>
            <a:r>
              <a:rPr lang="zh-CN" altLang="en-US">
                <a:solidFill>
                  <a:schemeClr val="bg2">
                    <a:lumMod val="10000"/>
                  </a:schemeClr>
                </a:solidFill>
                <a:sym typeface="+mn-ea"/>
              </a:rPr>
              <a:t>算法的</a:t>
            </a:r>
            <a:r>
              <a:rPr lang="en-US" altLang="zh-CN">
                <a:solidFill>
                  <a:schemeClr val="bg2">
                    <a:lumMod val="10000"/>
                  </a:schemeClr>
                </a:solidFill>
                <a:sym typeface="+mn-ea"/>
              </a:rPr>
              <a:t>word2vec</a:t>
            </a:r>
            <a:r>
              <a:rPr lang="zh-CN" altLang="en-US">
                <a:solidFill>
                  <a:schemeClr val="bg2">
                    <a:lumMod val="10000"/>
                  </a:schemeClr>
                </a:solidFill>
                <a:sym typeface="+mn-ea"/>
              </a:rPr>
              <a:t>改进方法</a:t>
            </a:r>
            <a:endParaRPr lang="zh-CN" altLang="en-US" dirty="0">
              <a:solidFill>
                <a:schemeClr val="tx1"/>
              </a:solidFill>
            </a:endParaRPr>
          </a:p>
        </p:txBody>
      </p:sp>
      <p:sp>
        <p:nvSpPr>
          <p:cNvPr id="3" name="内容占位符 2"/>
          <p:cNvSpPr>
            <a:spLocks noGrp="1"/>
          </p:cNvSpPr>
          <p:nvPr>
            <p:ph idx="1"/>
            <p:custDataLst>
              <p:tags r:id="rId3"/>
            </p:custDataLst>
          </p:nvPr>
        </p:nvSpPr>
        <p:spPr/>
        <p:txBody>
          <a:bodyPr>
            <a:normAutofit/>
          </a:bodyPr>
          <a:lstStyle/>
          <a:p>
            <a:pPr marL="0" indent="0" algn="just">
              <a:lnSpc>
                <a:spcPct val="120000"/>
              </a:lnSpc>
              <a:buNone/>
            </a:pPr>
            <a:endParaRPr lang="zh-CN" altLang="en-US">
              <a:solidFill>
                <a:srgbClr val="002060"/>
              </a:solidFill>
              <a:sym typeface="+mn-ea"/>
            </a:endParaRPr>
          </a:p>
          <a:p>
            <a:pPr algn="just">
              <a:lnSpc>
                <a:spcPct val="120000"/>
              </a:lnSpc>
            </a:pPr>
            <a:endParaRPr lang="zh-CN" altLang="en-US" sz="1500" dirty="0"/>
          </a:p>
        </p:txBody>
      </p:sp>
      <p:pic>
        <p:nvPicPr>
          <p:cNvPr id="4" name="图片 3"/>
          <p:cNvPicPr>
            <a:picLocks noChangeAspect="1"/>
          </p:cNvPicPr>
          <p:nvPr/>
        </p:nvPicPr>
        <p:blipFill>
          <a:blip r:embed="rId6"/>
          <a:stretch>
            <a:fillRect/>
          </a:stretch>
        </p:blipFill>
        <p:spPr>
          <a:xfrm>
            <a:off x="831056" y="4074795"/>
            <a:ext cx="2206943" cy="521494"/>
          </a:xfrm>
          <a:prstGeom prst="rect">
            <a:avLst/>
          </a:prstGeom>
        </p:spPr>
      </p:pic>
      <p:sp>
        <p:nvSpPr>
          <p:cNvPr id="5" name="文本框 4"/>
          <p:cNvSpPr txBox="1"/>
          <p:nvPr/>
        </p:nvSpPr>
        <p:spPr>
          <a:xfrm>
            <a:off x="754856" y="2545556"/>
            <a:ext cx="4821555" cy="299085"/>
          </a:xfrm>
          <a:prstGeom prst="rect">
            <a:avLst/>
          </a:prstGeom>
          <a:noFill/>
        </p:spPr>
        <p:txBody>
          <a:bodyPr wrap="square" rtlCol="0">
            <a:spAutoFit/>
          </a:bodyPr>
          <a:lstStyle/>
          <a:p>
            <a:r>
              <a:rPr lang="en-US" altLang="zh-CN" sz="1350"/>
              <a:t>TF-IDF</a:t>
            </a:r>
            <a:r>
              <a:rPr lang="zh-CN" altLang="en-US" sz="1350"/>
              <a:t>的计算公式如下：</a:t>
            </a:r>
          </a:p>
        </p:txBody>
      </p:sp>
      <p:pic>
        <p:nvPicPr>
          <p:cNvPr id="6" name="图片 5"/>
          <p:cNvPicPr>
            <a:picLocks noChangeAspect="1"/>
          </p:cNvPicPr>
          <p:nvPr/>
        </p:nvPicPr>
        <p:blipFill>
          <a:blip r:embed="rId7"/>
          <a:stretch>
            <a:fillRect/>
          </a:stretch>
        </p:blipFill>
        <p:spPr>
          <a:xfrm>
            <a:off x="3411379" y="4074795"/>
            <a:ext cx="2321243" cy="478631"/>
          </a:xfrm>
          <a:prstGeom prst="rect">
            <a:avLst/>
          </a:prstGeom>
        </p:spPr>
      </p:pic>
      <p:pic>
        <p:nvPicPr>
          <p:cNvPr id="8" name="图片 7"/>
          <p:cNvPicPr>
            <a:picLocks noChangeAspect="1"/>
          </p:cNvPicPr>
          <p:nvPr/>
        </p:nvPicPr>
        <p:blipFill>
          <a:blip r:embed="rId8"/>
          <a:stretch>
            <a:fillRect/>
          </a:stretch>
        </p:blipFill>
        <p:spPr>
          <a:xfrm>
            <a:off x="831056" y="3171825"/>
            <a:ext cx="2442686" cy="514350"/>
          </a:xfrm>
          <a:prstGeom prst="rect">
            <a:avLst/>
          </a:prstGeom>
        </p:spPr>
      </p:pic>
      <p:sp>
        <p:nvSpPr>
          <p:cNvPr id="9" name="文本框 8"/>
          <p:cNvSpPr txBox="1"/>
          <p:nvPr/>
        </p:nvSpPr>
        <p:spPr>
          <a:xfrm>
            <a:off x="3410903" y="3171825"/>
            <a:ext cx="5034439" cy="506730"/>
          </a:xfrm>
          <a:prstGeom prst="rect">
            <a:avLst/>
          </a:prstGeom>
          <a:noFill/>
        </p:spPr>
        <p:txBody>
          <a:bodyPr wrap="square" rtlCol="0">
            <a:spAutoFit/>
          </a:bodyPr>
          <a:lstStyle/>
          <a:p>
            <a:r>
              <a:rPr lang="zh-CN" altLang="en-US" sz="1350"/>
              <a:t>分子：tf（t,Di）为词 t在第i篇文档中的词频，idf是逆向文件频率</a:t>
            </a:r>
          </a:p>
          <a:p>
            <a:r>
              <a:rPr lang="zh-CN" altLang="en-US" sz="1350"/>
              <a:t>分母：归一化因子</a:t>
            </a:r>
          </a:p>
        </p:txBody>
      </p:sp>
    </p:spTree>
    <p:custDataLst>
      <p:tags r:id="rId1"/>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wrap="square" lIns="68580" tIns="34290" rIns="68580" bIns="34290" rtlCol="0" anchor="ctr">
            <a:normAutofit fontScale="90000"/>
          </a:bodyPr>
          <a:lstStyle/>
          <a:p>
            <a:r>
              <a:rPr lang="zh-CN" altLang="en-US">
                <a:solidFill>
                  <a:schemeClr val="bg2">
                    <a:lumMod val="10000"/>
                  </a:schemeClr>
                </a:solidFill>
                <a:sym typeface="+mn-ea"/>
              </a:rPr>
              <a:t/>
            </a:r>
            <a:br>
              <a:rPr lang="zh-CN" altLang="en-US">
                <a:solidFill>
                  <a:schemeClr val="bg2">
                    <a:lumMod val="10000"/>
                  </a:schemeClr>
                </a:solidFill>
                <a:sym typeface="+mn-ea"/>
              </a:rPr>
            </a:br>
            <a:r>
              <a:rPr lang="zh-CN" altLang="en-US">
                <a:solidFill>
                  <a:schemeClr val="bg2">
                    <a:lumMod val="10000"/>
                  </a:schemeClr>
                </a:solidFill>
                <a:sym typeface="+mn-ea"/>
              </a:rPr>
              <a:t>基于</a:t>
            </a:r>
            <a:r>
              <a:rPr lang="en-US" altLang="zh-CN">
                <a:solidFill>
                  <a:schemeClr val="bg2">
                    <a:lumMod val="10000"/>
                  </a:schemeClr>
                </a:solidFill>
                <a:sym typeface="+mn-ea"/>
              </a:rPr>
              <a:t>TF-IDF</a:t>
            </a:r>
            <a:r>
              <a:rPr lang="zh-CN" altLang="en-US">
                <a:solidFill>
                  <a:schemeClr val="bg2">
                    <a:lumMod val="10000"/>
                  </a:schemeClr>
                </a:solidFill>
                <a:sym typeface="+mn-ea"/>
              </a:rPr>
              <a:t>算法的</a:t>
            </a:r>
            <a:r>
              <a:rPr lang="en-US" altLang="zh-CN">
                <a:solidFill>
                  <a:schemeClr val="bg2">
                    <a:lumMod val="10000"/>
                  </a:schemeClr>
                </a:solidFill>
                <a:sym typeface="+mn-ea"/>
              </a:rPr>
              <a:t>word2vec</a:t>
            </a:r>
            <a:r>
              <a:rPr lang="zh-CN" altLang="en-US">
                <a:solidFill>
                  <a:schemeClr val="bg2">
                    <a:lumMod val="10000"/>
                  </a:schemeClr>
                </a:solidFill>
                <a:sym typeface="+mn-ea"/>
              </a:rPr>
              <a:t>改进方法</a:t>
            </a:r>
            <a:r>
              <a:rPr lang="zh-CN" altLang="en-US" dirty="0">
                <a:solidFill>
                  <a:schemeClr val="tx1"/>
                </a:solidFill>
              </a:rPr>
              <a:t/>
            </a:r>
            <a:br>
              <a:rPr lang="zh-CN" altLang="en-US" dirty="0">
                <a:solidFill>
                  <a:schemeClr val="tx1"/>
                </a:solidFill>
              </a:rPr>
            </a:br>
            <a:endParaRPr lang="zh-CN" altLang="en-US" dirty="0">
              <a:solidFill>
                <a:schemeClr val="tx1"/>
              </a:solidFill>
            </a:endParaRPr>
          </a:p>
        </p:txBody>
      </p:sp>
      <p:sp>
        <p:nvSpPr>
          <p:cNvPr id="3" name="内容占位符 2"/>
          <p:cNvSpPr>
            <a:spLocks noGrp="1"/>
          </p:cNvSpPr>
          <p:nvPr>
            <p:ph idx="1"/>
            <p:custDataLst>
              <p:tags r:id="rId3"/>
            </p:custDataLst>
          </p:nvPr>
        </p:nvSpPr>
        <p:spPr/>
        <p:txBody>
          <a:bodyPr>
            <a:normAutofit/>
          </a:bodyPr>
          <a:lstStyle/>
          <a:p>
            <a:pPr algn="just">
              <a:lnSpc>
                <a:spcPct val="120000"/>
              </a:lnSpc>
            </a:pPr>
            <a:r>
              <a:rPr lang="zh-CN" altLang="en-US">
                <a:solidFill>
                  <a:schemeClr val="bg2">
                    <a:lumMod val="10000"/>
                  </a:schemeClr>
                </a:solidFill>
                <a:sym typeface="+mn-ea"/>
              </a:rPr>
              <a:t>对于每篇文档Di（i，2，...，M），其文档向量可以表示为如下形式</a:t>
            </a:r>
            <a:r>
              <a:rPr lang="zh-CN" altLang="en-US">
                <a:solidFill>
                  <a:srgbClr val="002060"/>
                </a:solidFill>
                <a:sym typeface="+mn-ea"/>
              </a:rPr>
              <a:t>：</a:t>
            </a:r>
          </a:p>
          <a:p>
            <a:pPr algn="just">
              <a:lnSpc>
                <a:spcPct val="120000"/>
              </a:lnSpc>
            </a:pPr>
            <a:endParaRPr lang="zh-CN" altLang="en-US">
              <a:solidFill>
                <a:srgbClr val="002060"/>
              </a:solidFill>
              <a:sym typeface="+mn-ea"/>
            </a:endParaRPr>
          </a:p>
          <a:p>
            <a:pPr algn="just">
              <a:lnSpc>
                <a:spcPct val="120000"/>
              </a:lnSpc>
            </a:pPr>
            <a:endParaRPr lang="zh-CN" altLang="en-US">
              <a:solidFill>
                <a:srgbClr val="002060"/>
              </a:solidFill>
              <a:sym typeface="+mn-ea"/>
            </a:endParaRPr>
          </a:p>
          <a:p>
            <a:pPr algn="just">
              <a:lnSpc>
                <a:spcPct val="120000"/>
              </a:lnSpc>
            </a:pPr>
            <a:r>
              <a:rPr lang="zh-CN" altLang="en-US">
                <a:solidFill>
                  <a:schemeClr val="bg2">
                    <a:lumMod val="10000"/>
                  </a:schemeClr>
                </a:solidFill>
                <a:sym typeface="+mn-ea"/>
              </a:rPr>
              <a:t>wt表示t的词向量，所以文档向量d也是一个N维的实数向量。</a:t>
            </a:r>
          </a:p>
          <a:p>
            <a:pPr algn="just">
              <a:lnSpc>
                <a:spcPct val="120000"/>
              </a:lnSpc>
            </a:pPr>
            <a:endParaRPr lang="zh-CN" altLang="en-US" sz="1500" dirty="0"/>
          </a:p>
        </p:txBody>
      </p:sp>
      <p:pic>
        <p:nvPicPr>
          <p:cNvPr id="8" name="图片 5"/>
          <p:cNvPicPr>
            <a:picLocks noChangeAspect="1"/>
          </p:cNvPicPr>
          <p:nvPr/>
        </p:nvPicPr>
        <p:blipFill>
          <a:blip r:embed="rId6"/>
          <a:stretch>
            <a:fillRect/>
          </a:stretch>
        </p:blipFill>
        <p:spPr>
          <a:xfrm>
            <a:off x="1083945" y="2854405"/>
            <a:ext cx="1514475" cy="335756"/>
          </a:xfrm>
          <a:prstGeom prst="rect">
            <a:avLst/>
          </a:prstGeom>
          <a:noFill/>
          <a:ln w="9525">
            <a:noFill/>
          </a:ln>
        </p:spPr>
      </p:pic>
    </p:spTree>
    <p:custDataLst>
      <p:tags r:id="rId1"/>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235166" y="3261360"/>
            <a:ext cx="2594610" cy="852805"/>
          </a:xfrm>
          <a:prstGeom prst="rect">
            <a:avLst/>
          </a:prstGeom>
          <a:noFill/>
        </p:spPr>
        <p:txBody>
          <a:bodyPr wrap="none" rtlCol="0" anchor="t">
            <a:spAutoFit/>
          </a:bodyPr>
          <a:lstStyle/>
          <a:p>
            <a:r>
              <a:rPr lang="en-US" altLang="zh-CN" sz="4950"/>
              <a:t>The end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zh-CN" altLang="en-US"/>
              <a:t>目录</a:t>
            </a:r>
          </a:p>
        </p:txBody>
      </p:sp>
      <p:sp>
        <p:nvSpPr>
          <p:cNvPr id="3" name="内容占位符 2"/>
          <p:cNvSpPr>
            <a:spLocks noGrp="1"/>
          </p:cNvSpPr>
          <p:nvPr>
            <p:ph idx="1"/>
          </p:nvPr>
        </p:nvSpPr>
        <p:spPr>
          <a:xfrm>
            <a:off x="2927985" y="2178050"/>
            <a:ext cx="5587365" cy="3999230"/>
          </a:xfrm>
        </p:spPr>
        <p:txBody>
          <a:bodyPr/>
          <a:lstStyle/>
          <a:p>
            <a:r>
              <a:rPr lang="zh-CN" altLang="en-US">
                <a:solidFill>
                  <a:srgbClr val="FF0000"/>
                </a:solidFill>
              </a:rPr>
              <a:t>词向量</a:t>
            </a:r>
            <a:endParaRPr lang="zh-CN" altLang="en-US"/>
          </a:p>
          <a:p>
            <a:r>
              <a:rPr lang="zh-CN" altLang="en-US"/>
              <a:t>句向量</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628650" y="2230120"/>
            <a:ext cx="7886700" cy="3947160"/>
          </a:xfrm>
        </p:spPr>
        <p:txBody>
          <a:bodyPr/>
          <a:lstStyle/>
          <a:p>
            <a:pPr marL="0" indent="0">
              <a:buNone/>
            </a:pPr>
            <a:r>
              <a:rPr lang="en-US" altLang="zh-CN"/>
              <a:t>         </a:t>
            </a:r>
            <a:r>
              <a:rPr lang="zh-CN" altLang="en-US"/>
              <a:t>传统自然语言处理方法中，“ 词” 一直被认为是独立的个体，每个词都需要有明确定义的词性和词义，否则系统将无法对它进行处理。例如一个知识库中有“玫瑰有香味” 这条知识，但这一知识并不会对“杜鹃有香味” 是否正确有任何判断能力。这是因为“玫瑰” 和“杜鹃” 是两个独立的单词，无法通过“玫瑰” 的知识实现对“杜鹃” 的推理。</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71472" y="1643050"/>
            <a:ext cx="7572428" cy="830997"/>
          </a:xfrm>
          <a:prstGeom prst="rect">
            <a:avLst/>
          </a:prstGeom>
          <a:noFill/>
        </p:spPr>
        <p:txBody>
          <a:bodyPr wrap="square" rtlCol="0">
            <a:spAutoFit/>
          </a:bodyPr>
          <a:lstStyle/>
          <a:p>
            <a:r>
              <a:rPr lang="zh-CN" altLang="en-US" sz="2400" dirty="0" smtClean="0">
                <a:solidFill>
                  <a:srgbClr val="000000"/>
                </a:solidFill>
                <a:effectLst/>
              </a:rPr>
              <a:t>北京 上海 橘子 中国 美国 俄罗斯 台湾 华盛顿 汽车 日本 电影 学生 黑猫   </a:t>
            </a:r>
            <a:endParaRPr lang="zh-CN" altLang="en-US" sz="2400" dirty="0">
              <a:solidFill>
                <a:srgbClr val="000000"/>
              </a:solidFill>
              <a:effectLst/>
            </a:endParaRPr>
          </a:p>
        </p:txBody>
      </p:sp>
      <p:sp>
        <p:nvSpPr>
          <p:cNvPr id="5" name="矩形 4"/>
          <p:cNvSpPr/>
          <p:nvPr/>
        </p:nvSpPr>
        <p:spPr>
          <a:xfrm>
            <a:off x="610894" y="2714620"/>
            <a:ext cx="8533105" cy="923330"/>
          </a:xfrm>
          <a:prstGeom prst="rect">
            <a:avLst/>
          </a:prstGeom>
          <a:noFill/>
        </p:spPr>
        <p:txBody>
          <a:bodyPr wrap="none" lIns="91440" tIns="45720" rIns="91440" bIns="45720">
            <a:spAutoFit/>
          </a:bodyPr>
          <a:lstStyle/>
          <a:p>
            <a:pPr algn="ctr"/>
            <a:r>
              <a:rPr lang="zh-CN" altLang="en-US" sz="5400" b="1" dirty="0" smtClean="0">
                <a:ln w="18000">
                  <a:solidFill>
                    <a:schemeClr val="accent2">
                      <a:satMod val="140000"/>
                    </a:schemeClr>
                  </a:solidFill>
                  <a:prstDash val="solid"/>
                  <a:miter lim="800000"/>
                </a:ln>
                <a:solidFill>
                  <a:schemeClr val="accent3">
                    <a:lumMod val="50000"/>
                  </a:schemeClr>
                </a:solidFill>
                <a:effectLst>
                  <a:outerShdw blurRad="25500" dist="23000" dir="7020000" algn="tl">
                    <a:srgbClr val="000000">
                      <a:alpha val="50000"/>
                    </a:srgbClr>
                  </a:outerShdw>
                  <a:reflection blurRad="6350" stA="55000" endA="300" endPos="45500" dir="5400000" sy="-100000" algn="bl" rotWithShape="0"/>
                </a:effectLst>
              </a:rPr>
              <a:t>和中国最相关的词是什么？</a:t>
            </a:r>
            <a:endParaRPr lang="zh-CN" altLang="en-US" sz="5400" b="1" dirty="0">
              <a:ln w="18000">
                <a:solidFill>
                  <a:schemeClr val="accent2">
                    <a:satMod val="140000"/>
                  </a:schemeClr>
                </a:solidFill>
                <a:prstDash val="solid"/>
                <a:miter lim="800000"/>
              </a:ln>
              <a:solidFill>
                <a:schemeClr val="accent3">
                  <a:lumMod val="50000"/>
                </a:schemeClr>
              </a:solidFill>
              <a:effectLst>
                <a:outerShdw blurRad="25500" dist="23000" dir="7020000" algn="tl">
                  <a:srgbClr val="000000">
                    <a:alpha val="50000"/>
                  </a:srgbClr>
                </a:outerShdw>
                <a:reflection blurRad="6350" stA="55000" endA="300" endPos="45500" dir="5400000" sy="-100000" algn="bl" rotWithShape="0"/>
              </a:effectLst>
            </a:endParaRPr>
          </a:p>
        </p:txBody>
      </p:sp>
      <p:sp>
        <p:nvSpPr>
          <p:cNvPr id="6" name="TextBox 5"/>
          <p:cNvSpPr txBox="1"/>
          <p:nvPr/>
        </p:nvSpPr>
        <p:spPr>
          <a:xfrm>
            <a:off x="3929058" y="3786190"/>
            <a:ext cx="1071570" cy="461665"/>
          </a:xfrm>
          <a:prstGeom prst="rect">
            <a:avLst/>
          </a:prstGeom>
          <a:noFill/>
        </p:spPr>
        <p:txBody>
          <a:bodyPr wrap="square" rtlCol="0">
            <a:spAutoFit/>
          </a:bodyPr>
          <a:lstStyle/>
          <a:p>
            <a:r>
              <a:rPr lang="zh-CN" altLang="en-US" sz="2400" b="1" dirty="0" smtClean="0">
                <a:solidFill>
                  <a:srgbClr val="000000"/>
                </a:solidFill>
                <a:effectLst/>
                <a:latin typeface="宋体" panose="02010600030101010101" charset="-122"/>
                <a:ea typeface="宋体" panose="02010600030101010101" charset="-122"/>
              </a:rPr>
              <a:t>方法？</a:t>
            </a:r>
            <a:endParaRPr lang="zh-CN" altLang="en-US" sz="2400" b="1" dirty="0">
              <a:solidFill>
                <a:srgbClr val="000000"/>
              </a:solidFill>
              <a:effectLst/>
              <a:latin typeface="宋体" panose="02010600030101010101" charset="-122"/>
              <a:ea typeface="宋体" panose="02010600030101010101" charset="-122"/>
            </a:endParaRPr>
          </a:p>
        </p:txBody>
      </p:sp>
      <p:sp>
        <p:nvSpPr>
          <p:cNvPr id="7" name="TextBox 6"/>
          <p:cNvSpPr txBox="1"/>
          <p:nvPr/>
        </p:nvSpPr>
        <p:spPr>
          <a:xfrm>
            <a:off x="714348" y="4357694"/>
            <a:ext cx="7929618" cy="461665"/>
          </a:xfrm>
          <a:prstGeom prst="rect">
            <a:avLst/>
          </a:prstGeom>
          <a:noFill/>
        </p:spPr>
        <p:txBody>
          <a:bodyPr wrap="square" rtlCol="0">
            <a:spAutoFit/>
          </a:bodyPr>
          <a:lstStyle/>
          <a:p>
            <a:r>
              <a:rPr lang="zh-CN" altLang="en-US" sz="2400" dirty="0" smtClean="0">
                <a:solidFill>
                  <a:srgbClr val="000000"/>
                </a:solidFill>
                <a:effectLst/>
              </a:rPr>
              <a:t>基于概念路径的计算方法    基于概念信息量的计算方法</a:t>
            </a:r>
            <a:endParaRPr lang="zh-CN" altLang="en-US" sz="2400" dirty="0">
              <a:solidFill>
                <a:srgbClr val="000000"/>
              </a:solidFill>
              <a:effectLst/>
            </a:endParaRPr>
          </a:p>
        </p:txBody>
      </p:sp>
      <p:cxnSp>
        <p:nvCxnSpPr>
          <p:cNvPr id="9" name="直接箭头连接符 8"/>
          <p:cNvCxnSpPr/>
          <p:nvPr/>
        </p:nvCxnSpPr>
        <p:spPr bwMode="auto">
          <a:xfrm>
            <a:off x="2285984" y="4857760"/>
            <a:ext cx="1214446" cy="42862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0" name="直接箭头连接符 9"/>
          <p:cNvCxnSpPr/>
          <p:nvPr/>
        </p:nvCxnSpPr>
        <p:spPr bwMode="auto">
          <a:xfrm rot="10800000" flipV="1">
            <a:off x="5143504" y="4857760"/>
            <a:ext cx="1071570" cy="42862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22" name="TextBox 21"/>
          <p:cNvSpPr txBox="1"/>
          <p:nvPr/>
        </p:nvSpPr>
        <p:spPr>
          <a:xfrm>
            <a:off x="2500298" y="5500702"/>
            <a:ext cx="3786214" cy="461665"/>
          </a:xfrm>
          <a:prstGeom prst="rect">
            <a:avLst/>
          </a:prstGeom>
          <a:noFill/>
        </p:spPr>
        <p:txBody>
          <a:bodyPr wrap="square" rtlCol="0">
            <a:spAutoFit/>
          </a:bodyPr>
          <a:lstStyle/>
          <a:p>
            <a:r>
              <a:rPr lang="zh-CN" altLang="en-US" sz="2400" dirty="0" smtClean="0">
                <a:solidFill>
                  <a:srgbClr val="000000"/>
                </a:solidFill>
                <a:effectLst/>
              </a:rPr>
              <a:t>对词性进行了分类和标注</a:t>
            </a:r>
            <a:endParaRPr lang="zh-CN" altLang="en-US" sz="2400" dirty="0">
              <a:solidFill>
                <a:srgbClr val="000000"/>
              </a:solidFill>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组合 54"/>
          <p:cNvGrpSpPr/>
          <p:nvPr/>
        </p:nvGrpSpPr>
        <p:grpSpPr>
          <a:xfrm>
            <a:off x="785818" y="2285992"/>
            <a:ext cx="7515391" cy="3545641"/>
            <a:chOff x="785818" y="2285992"/>
            <a:chExt cx="7515391" cy="3545641"/>
          </a:xfrm>
        </p:grpSpPr>
        <p:sp>
          <p:nvSpPr>
            <p:cNvPr id="2" name="矩形 1"/>
            <p:cNvSpPr/>
            <p:nvPr/>
          </p:nvSpPr>
          <p:spPr>
            <a:xfrm>
              <a:off x="785818" y="3714752"/>
              <a:ext cx="2214546" cy="1200329"/>
            </a:xfrm>
            <a:prstGeom prst="rect">
              <a:avLst/>
            </a:prstGeom>
          </p:spPr>
          <p:txBody>
            <a:bodyPr wrap="square">
              <a:spAutoFit/>
            </a:bodyPr>
            <a:lstStyle/>
            <a:p>
              <a:pPr algn="ctr"/>
              <a:r>
                <a:rPr lang="zh-CN" altLang="en-US" sz="2400" dirty="0" smtClean="0">
                  <a:solidFill>
                    <a:srgbClr val="000000"/>
                  </a:solidFill>
                  <a:effectLst/>
                </a:rPr>
                <a:t>城市</a:t>
              </a:r>
              <a:endParaRPr lang="en-US" altLang="zh-CN" sz="2400" dirty="0" smtClean="0">
                <a:solidFill>
                  <a:srgbClr val="000000"/>
                </a:solidFill>
                <a:effectLst/>
              </a:endParaRPr>
            </a:p>
            <a:p>
              <a:pPr algn="ctr"/>
              <a:r>
                <a:rPr lang="zh-CN" altLang="en-US" sz="2400" dirty="0" smtClean="0">
                  <a:solidFill>
                    <a:srgbClr val="000000"/>
                  </a:solidFill>
                  <a:effectLst/>
                </a:rPr>
                <a:t>北京 华盛顿</a:t>
              </a:r>
              <a:endParaRPr lang="en-US" altLang="zh-CN" sz="2400" dirty="0" smtClean="0">
                <a:solidFill>
                  <a:srgbClr val="000000"/>
                </a:solidFill>
                <a:effectLst/>
              </a:endParaRPr>
            </a:p>
            <a:p>
              <a:pPr algn="ctr"/>
              <a:r>
                <a:rPr lang="zh-CN" altLang="en-US" sz="2400" dirty="0" smtClean="0">
                  <a:solidFill>
                    <a:srgbClr val="000000"/>
                  </a:solidFill>
                  <a:effectLst/>
                </a:rPr>
                <a:t>上海 台湾</a:t>
              </a:r>
              <a:endParaRPr lang="zh-CN" altLang="en-US" sz="2400" dirty="0"/>
            </a:p>
          </p:txBody>
        </p:sp>
        <p:sp>
          <p:nvSpPr>
            <p:cNvPr id="5" name="矩形 4"/>
            <p:cNvSpPr/>
            <p:nvPr/>
          </p:nvSpPr>
          <p:spPr>
            <a:xfrm>
              <a:off x="3214678" y="3714752"/>
              <a:ext cx="1857388" cy="1200329"/>
            </a:xfrm>
            <a:prstGeom prst="rect">
              <a:avLst/>
            </a:prstGeom>
          </p:spPr>
          <p:txBody>
            <a:bodyPr wrap="square">
              <a:spAutoFit/>
            </a:bodyPr>
            <a:lstStyle/>
            <a:p>
              <a:pPr algn="ctr"/>
              <a:r>
                <a:rPr lang="zh-CN" altLang="en-US" sz="2400" dirty="0" smtClean="0">
                  <a:solidFill>
                    <a:srgbClr val="000000"/>
                  </a:solidFill>
                  <a:effectLst/>
                </a:rPr>
                <a:t>国家</a:t>
              </a:r>
              <a:endParaRPr lang="en-US" altLang="zh-CN" sz="2400" dirty="0" smtClean="0">
                <a:solidFill>
                  <a:srgbClr val="000000"/>
                </a:solidFill>
                <a:effectLst/>
              </a:endParaRPr>
            </a:p>
            <a:p>
              <a:pPr algn="ctr"/>
              <a:r>
                <a:rPr lang="zh-CN" altLang="en-US" sz="2400" dirty="0" smtClean="0">
                  <a:solidFill>
                    <a:srgbClr val="000000"/>
                  </a:solidFill>
                  <a:effectLst/>
                </a:rPr>
                <a:t>中国 美国 俄罗斯 日本 </a:t>
              </a:r>
              <a:endParaRPr lang="zh-CN" altLang="en-US" sz="2400" dirty="0"/>
            </a:p>
          </p:txBody>
        </p:sp>
        <p:sp>
          <p:nvSpPr>
            <p:cNvPr id="6" name="矩形 5"/>
            <p:cNvSpPr/>
            <p:nvPr/>
          </p:nvSpPr>
          <p:spPr>
            <a:xfrm>
              <a:off x="6572264" y="5000636"/>
              <a:ext cx="428628" cy="830997"/>
            </a:xfrm>
            <a:prstGeom prst="rect">
              <a:avLst/>
            </a:prstGeom>
          </p:spPr>
          <p:txBody>
            <a:bodyPr wrap="square">
              <a:spAutoFit/>
            </a:bodyPr>
            <a:lstStyle/>
            <a:p>
              <a:r>
                <a:rPr lang="zh-CN" altLang="en-US" sz="2400" dirty="0" smtClean="0">
                  <a:solidFill>
                    <a:srgbClr val="000000"/>
                  </a:solidFill>
                  <a:effectLst/>
                </a:rPr>
                <a:t>汽车</a:t>
              </a:r>
              <a:endParaRPr lang="zh-CN" altLang="en-US" sz="2400" dirty="0"/>
            </a:p>
          </p:txBody>
        </p:sp>
        <p:cxnSp>
          <p:nvCxnSpPr>
            <p:cNvPr id="8" name="肘形连接符 7"/>
            <p:cNvCxnSpPr>
              <a:stCxn id="2" idx="0"/>
              <a:endCxn id="5" idx="0"/>
            </p:cNvCxnSpPr>
            <p:nvPr/>
          </p:nvCxnSpPr>
          <p:spPr bwMode="auto">
            <a:xfrm rot="5400000" flipH="1" flipV="1">
              <a:off x="3018231" y="2589612"/>
              <a:ext cx="1588" cy="2250281"/>
            </a:xfrm>
            <a:prstGeom prst="bentConnector3">
              <a:avLst>
                <a:gd name="adj1" fmla="val 14395466"/>
              </a:avLst>
            </a:prstGeom>
            <a:solidFill>
              <a:schemeClr val="accent1"/>
            </a:solidFill>
            <a:ln w="9525" cap="flat" cmpd="sng" algn="ctr">
              <a:solidFill>
                <a:schemeClr val="tx1"/>
              </a:solidFill>
              <a:prstDash val="solid"/>
              <a:round/>
              <a:headEnd type="none" w="med" len="med"/>
              <a:tailEnd type="none" w="med" len="med"/>
            </a:ln>
            <a:effectLst/>
          </p:spPr>
        </p:cxnSp>
        <p:sp>
          <p:nvSpPr>
            <p:cNvPr id="10" name="矩形 9"/>
            <p:cNvSpPr/>
            <p:nvPr/>
          </p:nvSpPr>
          <p:spPr>
            <a:xfrm>
              <a:off x="5715008" y="5000636"/>
              <a:ext cx="443029" cy="830997"/>
            </a:xfrm>
            <a:prstGeom prst="rect">
              <a:avLst/>
            </a:prstGeom>
          </p:spPr>
          <p:txBody>
            <a:bodyPr wrap="square">
              <a:spAutoFit/>
            </a:bodyPr>
            <a:lstStyle/>
            <a:p>
              <a:r>
                <a:rPr lang="zh-CN" altLang="en-US" sz="2400" dirty="0" smtClean="0">
                  <a:solidFill>
                    <a:srgbClr val="000000"/>
                  </a:solidFill>
                  <a:effectLst/>
                </a:rPr>
                <a:t>橘子</a:t>
              </a:r>
              <a:endParaRPr lang="zh-CN" altLang="en-US" sz="2400" dirty="0"/>
            </a:p>
          </p:txBody>
        </p:sp>
        <p:sp>
          <p:nvSpPr>
            <p:cNvPr id="12" name="矩形 11"/>
            <p:cNvSpPr/>
            <p:nvPr/>
          </p:nvSpPr>
          <p:spPr>
            <a:xfrm>
              <a:off x="7286644" y="5000636"/>
              <a:ext cx="357190" cy="830997"/>
            </a:xfrm>
            <a:prstGeom prst="rect">
              <a:avLst/>
            </a:prstGeom>
          </p:spPr>
          <p:txBody>
            <a:bodyPr wrap="square">
              <a:spAutoFit/>
            </a:bodyPr>
            <a:lstStyle/>
            <a:p>
              <a:r>
                <a:rPr lang="zh-CN" altLang="en-US" sz="2400" dirty="0" smtClean="0">
                  <a:solidFill>
                    <a:srgbClr val="000000"/>
                  </a:solidFill>
                  <a:effectLst/>
                </a:rPr>
                <a:t>学生</a:t>
              </a:r>
              <a:endParaRPr lang="zh-CN" altLang="en-US" sz="2400" dirty="0"/>
            </a:p>
          </p:txBody>
        </p:sp>
        <p:sp>
          <p:nvSpPr>
            <p:cNvPr id="13" name="矩形 12"/>
            <p:cNvSpPr/>
            <p:nvPr/>
          </p:nvSpPr>
          <p:spPr>
            <a:xfrm>
              <a:off x="7929586" y="5000636"/>
              <a:ext cx="371623" cy="830997"/>
            </a:xfrm>
            <a:prstGeom prst="rect">
              <a:avLst/>
            </a:prstGeom>
          </p:spPr>
          <p:txBody>
            <a:bodyPr wrap="square">
              <a:spAutoFit/>
            </a:bodyPr>
            <a:lstStyle/>
            <a:p>
              <a:r>
                <a:rPr lang="zh-CN" altLang="en-US" sz="2400" dirty="0" smtClean="0">
                  <a:solidFill>
                    <a:srgbClr val="000000"/>
                  </a:solidFill>
                  <a:effectLst/>
                </a:rPr>
                <a:t>黑猫</a:t>
              </a:r>
              <a:endParaRPr lang="zh-CN" altLang="en-US" sz="2400" dirty="0"/>
            </a:p>
          </p:txBody>
        </p:sp>
        <p:cxnSp>
          <p:nvCxnSpPr>
            <p:cNvPr id="16" name="肘形连接符 15"/>
            <p:cNvCxnSpPr>
              <a:stCxn id="12" idx="0"/>
              <a:endCxn id="13" idx="0"/>
            </p:cNvCxnSpPr>
            <p:nvPr/>
          </p:nvCxnSpPr>
          <p:spPr bwMode="auto">
            <a:xfrm rot="5400000" flipH="1" flipV="1">
              <a:off x="7790318" y="4675557"/>
              <a:ext cx="1588" cy="650159"/>
            </a:xfrm>
            <a:prstGeom prst="bentConnector3">
              <a:avLst>
                <a:gd name="adj1" fmla="val 14395466"/>
              </a:avLst>
            </a:prstGeom>
            <a:solidFill>
              <a:schemeClr val="accent1"/>
            </a:solidFill>
            <a:ln w="9525" cap="flat" cmpd="sng" algn="ctr">
              <a:solidFill>
                <a:schemeClr val="tx1"/>
              </a:solidFill>
              <a:prstDash val="solid"/>
              <a:round/>
              <a:headEnd type="none" w="med" len="med"/>
              <a:tailEnd type="none" w="med" len="med"/>
            </a:ln>
            <a:effectLst/>
          </p:spPr>
        </p:cxnSp>
        <p:cxnSp>
          <p:nvCxnSpPr>
            <p:cNvPr id="37" name="形状 36"/>
            <p:cNvCxnSpPr>
              <a:endCxn id="6" idx="0"/>
            </p:cNvCxnSpPr>
            <p:nvPr/>
          </p:nvCxnSpPr>
          <p:spPr bwMode="auto">
            <a:xfrm rot="10800000" flipV="1">
              <a:off x="6786578" y="4143380"/>
              <a:ext cx="928694" cy="857256"/>
            </a:xfrm>
            <a:prstGeom prst="bentConnector2">
              <a:avLst/>
            </a:prstGeom>
            <a:solidFill>
              <a:schemeClr val="accent1"/>
            </a:solidFill>
            <a:ln w="9525" cap="flat" cmpd="sng" algn="ctr">
              <a:solidFill>
                <a:schemeClr val="tx1"/>
              </a:solidFill>
              <a:prstDash val="solid"/>
              <a:round/>
              <a:headEnd type="none" w="med" len="med"/>
              <a:tailEnd type="none" w="med" len="med"/>
            </a:ln>
            <a:effectLst/>
          </p:spPr>
        </p:cxnSp>
        <p:cxnSp>
          <p:nvCxnSpPr>
            <p:cNvPr id="41" name="直接连接符 40"/>
            <p:cNvCxnSpPr/>
            <p:nvPr/>
          </p:nvCxnSpPr>
          <p:spPr bwMode="auto">
            <a:xfrm rot="5400000">
              <a:off x="7393801" y="4464851"/>
              <a:ext cx="642942" cy="158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3" name="形状 42"/>
            <p:cNvCxnSpPr>
              <a:endCxn id="46" idx="0"/>
            </p:cNvCxnSpPr>
            <p:nvPr/>
          </p:nvCxnSpPr>
          <p:spPr bwMode="auto">
            <a:xfrm>
              <a:off x="3000364" y="2285992"/>
              <a:ext cx="3714776" cy="714380"/>
            </a:xfrm>
            <a:prstGeom prst="bentConnector2">
              <a:avLst/>
            </a:prstGeom>
            <a:solidFill>
              <a:schemeClr val="accent1"/>
            </a:solidFill>
            <a:ln w="9525" cap="flat" cmpd="sng" algn="ctr">
              <a:solidFill>
                <a:schemeClr val="tx1"/>
              </a:solidFill>
              <a:prstDash val="solid"/>
              <a:round/>
              <a:headEnd type="none" w="med" len="med"/>
              <a:tailEnd type="none" w="med" len="med"/>
            </a:ln>
            <a:effectLst/>
          </p:spPr>
        </p:cxnSp>
        <p:sp>
          <p:nvSpPr>
            <p:cNvPr id="46" name="TextBox 45"/>
            <p:cNvSpPr txBox="1"/>
            <p:nvPr/>
          </p:nvSpPr>
          <p:spPr>
            <a:xfrm>
              <a:off x="6143636" y="3000372"/>
              <a:ext cx="1143008" cy="461665"/>
            </a:xfrm>
            <a:prstGeom prst="rect">
              <a:avLst/>
            </a:prstGeom>
            <a:noFill/>
          </p:spPr>
          <p:txBody>
            <a:bodyPr wrap="square" rtlCol="0">
              <a:spAutoFit/>
            </a:bodyPr>
            <a:lstStyle/>
            <a:p>
              <a:r>
                <a:rPr lang="en-US" altLang="zh-CN" sz="2400" dirty="0" smtClean="0">
                  <a:solidFill>
                    <a:srgbClr val="000000"/>
                  </a:solidFill>
                  <a:effectLst/>
                </a:rPr>
                <a:t>……</a:t>
              </a:r>
              <a:endParaRPr lang="zh-CN" altLang="en-US" sz="2400" dirty="0">
                <a:solidFill>
                  <a:srgbClr val="000000"/>
                </a:solidFill>
                <a:effectLst/>
              </a:endParaRPr>
            </a:p>
          </p:txBody>
        </p:sp>
        <p:cxnSp>
          <p:nvCxnSpPr>
            <p:cNvPr id="49" name="肘形连接符 48"/>
            <p:cNvCxnSpPr>
              <a:stCxn id="46" idx="2"/>
            </p:cNvCxnSpPr>
            <p:nvPr/>
          </p:nvCxnSpPr>
          <p:spPr bwMode="auto">
            <a:xfrm rot="16200000" flipH="1">
              <a:off x="6660221" y="3516956"/>
              <a:ext cx="681343" cy="571504"/>
            </a:xfrm>
            <a:prstGeom prst="bentConnector3">
              <a:avLst>
                <a:gd name="adj1" fmla="val 50000"/>
              </a:avLst>
            </a:prstGeom>
            <a:solidFill>
              <a:schemeClr val="accent1"/>
            </a:solidFill>
            <a:ln w="9525" cap="flat" cmpd="sng" algn="ctr">
              <a:solidFill>
                <a:schemeClr val="tx1"/>
              </a:solidFill>
              <a:prstDash val="solid"/>
              <a:round/>
              <a:headEnd type="none" w="med" len="med"/>
              <a:tailEnd type="none" w="med" len="med"/>
            </a:ln>
            <a:effectLst/>
          </p:spPr>
        </p:cxnSp>
        <p:cxnSp>
          <p:nvCxnSpPr>
            <p:cNvPr id="51" name="肘形连接符 50"/>
            <p:cNvCxnSpPr>
              <a:stCxn id="46" idx="2"/>
              <a:endCxn id="10" idx="0"/>
            </p:cNvCxnSpPr>
            <p:nvPr/>
          </p:nvCxnSpPr>
          <p:spPr bwMode="auto">
            <a:xfrm rot="5400000">
              <a:off x="5556533" y="3842028"/>
              <a:ext cx="1538599" cy="778617"/>
            </a:xfrm>
            <a:prstGeom prst="bentConnector3">
              <a:avLst>
                <a:gd name="adj1" fmla="val 22119"/>
              </a:avLst>
            </a:prstGeom>
            <a:solidFill>
              <a:schemeClr val="accent1"/>
            </a:solidFill>
            <a:ln w="9525" cap="flat" cmpd="sng" algn="ctr">
              <a:solidFill>
                <a:schemeClr val="tx1"/>
              </a:solidFill>
              <a:prstDash val="solid"/>
              <a:round/>
              <a:headEnd type="none" w="med" len="med"/>
              <a:tailEnd type="none" w="med" len="med"/>
            </a:ln>
            <a:effectLst/>
          </p:spPr>
        </p:cxnSp>
        <p:cxnSp>
          <p:nvCxnSpPr>
            <p:cNvPr id="54" name="直接连接符 53"/>
            <p:cNvCxnSpPr/>
            <p:nvPr/>
          </p:nvCxnSpPr>
          <p:spPr bwMode="auto">
            <a:xfrm rot="5400000">
              <a:off x="2393141" y="2893215"/>
              <a:ext cx="1214446" cy="1588"/>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sp>
        <p:nvSpPr>
          <p:cNvPr id="20" name="TextBox 19"/>
          <p:cNvSpPr txBox="1"/>
          <p:nvPr/>
        </p:nvSpPr>
        <p:spPr>
          <a:xfrm>
            <a:off x="1571604" y="285728"/>
            <a:ext cx="7215238" cy="523220"/>
          </a:xfrm>
          <a:prstGeom prst="rect">
            <a:avLst/>
          </a:prstGeom>
          <a:noFill/>
        </p:spPr>
        <p:txBody>
          <a:bodyPr wrap="square" rtlCol="0">
            <a:spAutoFit/>
          </a:bodyPr>
          <a:lstStyle/>
          <a:p>
            <a:r>
              <a:rPr lang="zh-CN" altLang="en-US" sz="2800" dirty="0" smtClean="0">
                <a:solidFill>
                  <a:schemeClr val="bg1"/>
                </a:solidFill>
                <a:effectLst/>
              </a:rPr>
              <a:t>基于语料库的最短路径相似度计算</a:t>
            </a:r>
            <a:endParaRPr lang="zh-CN" altLang="en-US" sz="2800" dirty="0">
              <a:solidFill>
                <a:schemeClr val="bg1"/>
              </a:solidFill>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28596" y="2571744"/>
            <a:ext cx="4071966" cy="461665"/>
          </a:xfrm>
          <a:prstGeom prst="rect">
            <a:avLst/>
          </a:prstGeom>
        </p:spPr>
        <p:txBody>
          <a:bodyPr wrap="square">
            <a:spAutoFit/>
          </a:bodyPr>
          <a:lstStyle/>
          <a:p>
            <a:r>
              <a:rPr lang="en-US" altLang="zh-CN" sz="2400" dirty="0" smtClean="0">
                <a:solidFill>
                  <a:srgbClr val="000000"/>
                </a:solidFill>
                <a:effectLst/>
              </a:rPr>
              <a:t>2</a:t>
            </a:r>
            <a:r>
              <a:rPr lang="zh-CN" altLang="en-US" sz="2400" dirty="0" smtClean="0">
                <a:solidFill>
                  <a:srgbClr val="000000"/>
                </a:solidFill>
                <a:effectLst/>
              </a:rPr>
              <a:t>：北京 华盛顿</a:t>
            </a:r>
            <a:r>
              <a:rPr lang="en-US" altLang="zh-CN" sz="2400" dirty="0" smtClean="0">
                <a:solidFill>
                  <a:srgbClr val="000000"/>
                </a:solidFill>
                <a:effectLst/>
              </a:rPr>
              <a:t> </a:t>
            </a:r>
            <a:r>
              <a:rPr lang="zh-CN" altLang="en-US" sz="2400" dirty="0" smtClean="0">
                <a:solidFill>
                  <a:srgbClr val="000000"/>
                </a:solidFill>
                <a:effectLst/>
              </a:rPr>
              <a:t>上海 台湾</a:t>
            </a:r>
            <a:endParaRPr lang="zh-CN" altLang="en-US" sz="2400" dirty="0"/>
          </a:p>
        </p:txBody>
      </p:sp>
      <p:sp>
        <p:nvSpPr>
          <p:cNvPr id="3" name="矩形 2"/>
          <p:cNvSpPr/>
          <p:nvPr/>
        </p:nvSpPr>
        <p:spPr>
          <a:xfrm>
            <a:off x="428596" y="2000240"/>
            <a:ext cx="3060454" cy="461665"/>
          </a:xfrm>
          <a:prstGeom prst="rect">
            <a:avLst/>
          </a:prstGeom>
        </p:spPr>
        <p:txBody>
          <a:bodyPr wrap="none">
            <a:spAutoFit/>
          </a:bodyPr>
          <a:lstStyle/>
          <a:p>
            <a:pPr algn="ctr"/>
            <a:r>
              <a:rPr lang="en-US" altLang="zh-CN" sz="2400" dirty="0" smtClean="0">
                <a:solidFill>
                  <a:srgbClr val="000000"/>
                </a:solidFill>
                <a:effectLst/>
              </a:rPr>
              <a:t>1</a:t>
            </a:r>
            <a:r>
              <a:rPr lang="zh-CN" altLang="en-US" sz="2400" dirty="0" smtClean="0">
                <a:solidFill>
                  <a:srgbClr val="000000"/>
                </a:solidFill>
                <a:effectLst/>
              </a:rPr>
              <a:t>：美国 俄罗斯 日本</a:t>
            </a:r>
            <a:endParaRPr lang="zh-CN" altLang="en-US" sz="2400" dirty="0"/>
          </a:p>
        </p:txBody>
      </p:sp>
      <p:sp>
        <p:nvSpPr>
          <p:cNvPr id="4" name="矩形 3"/>
          <p:cNvSpPr/>
          <p:nvPr/>
        </p:nvSpPr>
        <p:spPr>
          <a:xfrm>
            <a:off x="428596" y="1357298"/>
            <a:ext cx="800219" cy="461665"/>
          </a:xfrm>
          <a:prstGeom prst="rect">
            <a:avLst/>
          </a:prstGeom>
        </p:spPr>
        <p:txBody>
          <a:bodyPr wrap="none">
            <a:spAutoFit/>
          </a:bodyPr>
          <a:lstStyle/>
          <a:p>
            <a:r>
              <a:rPr lang="zh-CN" altLang="en-US" sz="2400" dirty="0" smtClean="0">
                <a:solidFill>
                  <a:srgbClr val="FF0000"/>
                </a:solidFill>
                <a:effectLst/>
              </a:rPr>
              <a:t>中国</a:t>
            </a:r>
            <a:endParaRPr lang="zh-CN" altLang="en-US" sz="2400" dirty="0">
              <a:solidFill>
                <a:srgbClr val="FF0000"/>
              </a:solidFill>
            </a:endParaRPr>
          </a:p>
        </p:txBody>
      </p:sp>
      <p:pic>
        <p:nvPicPr>
          <p:cNvPr id="2050" name="Picture 2"/>
          <p:cNvPicPr>
            <a:picLocks noChangeAspect="1" noChangeArrowheads="1"/>
          </p:cNvPicPr>
          <p:nvPr/>
        </p:nvPicPr>
        <p:blipFill>
          <a:blip r:embed="rId2"/>
          <a:srcRect/>
          <a:stretch>
            <a:fillRect/>
          </a:stretch>
        </p:blipFill>
        <p:spPr bwMode="auto">
          <a:xfrm>
            <a:off x="571472" y="3357562"/>
            <a:ext cx="6343650" cy="2981325"/>
          </a:xfrm>
          <a:prstGeom prst="rect">
            <a:avLst/>
          </a:prstGeom>
          <a:noFill/>
          <a:ln w="9525">
            <a:noFill/>
            <a:miter lim="800000"/>
            <a:headEnd/>
            <a:tailEnd/>
          </a:ln>
          <a:effectLst/>
        </p:spPr>
      </p:pic>
      <p:sp>
        <p:nvSpPr>
          <p:cNvPr id="6" name="TextBox 5"/>
          <p:cNvSpPr txBox="1"/>
          <p:nvPr/>
        </p:nvSpPr>
        <p:spPr>
          <a:xfrm>
            <a:off x="7643834" y="2214554"/>
            <a:ext cx="642942" cy="3046988"/>
          </a:xfrm>
          <a:prstGeom prst="rect">
            <a:avLst/>
          </a:prstGeom>
          <a:noFill/>
        </p:spPr>
        <p:txBody>
          <a:bodyPr wrap="square" rtlCol="0">
            <a:spAutoFit/>
          </a:bodyPr>
          <a:lstStyle/>
          <a:p>
            <a:r>
              <a:rPr lang="zh-CN" altLang="en-US" sz="2400" b="1" dirty="0" smtClean="0">
                <a:effectLst/>
              </a:rPr>
              <a:t>缺乏对词语的理解</a:t>
            </a:r>
            <a:endParaRPr lang="zh-CN" altLang="en-US" sz="2400" b="1" dirty="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ppt_x"/>
                                          </p:val>
                                        </p:tav>
                                        <p:tav tm="100000">
                                          <p:val>
                                            <p:strVal val="#ppt_x"/>
                                          </p:val>
                                        </p:tav>
                                      </p:tavLst>
                                    </p:anim>
                                    <p:anim calcmode="lin" valueType="num">
                                      <p:cBhvr additive="base">
                                        <p:cTn id="8"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00034" y="1285860"/>
            <a:ext cx="2500329" cy="92333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a typeface="宋体" panose="02010600030101010101" charset="-122"/>
              </a:rPr>
              <a:t>词向量</a:t>
            </a:r>
            <a:endParaRPr lang="zh-CN" alt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4" name="矩形 3"/>
          <p:cNvSpPr/>
          <p:nvPr/>
        </p:nvSpPr>
        <p:spPr>
          <a:xfrm>
            <a:off x="857224" y="3643314"/>
            <a:ext cx="6643734" cy="461665"/>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r>
              <a:rPr lang="zh-CN" altLang="en-US" sz="2400" dirty="0" smtClean="0">
                <a:solidFill>
                  <a:srgbClr val="000000"/>
                </a:solidFill>
                <a:effectLst/>
              </a:rPr>
              <a:t>将自然语言理解的问题转化为机器学习的问题</a:t>
            </a:r>
            <a:endParaRPr lang="zh-CN" altLang="en-US" sz="2400" dirty="0">
              <a:solidFill>
                <a:srgbClr val="000000"/>
              </a:solidFill>
              <a:effectLst/>
            </a:endParaRPr>
          </a:p>
        </p:txBody>
      </p:sp>
      <p:sp>
        <p:nvSpPr>
          <p:cNvPr id="5" name="矩形 4"/>
          <p:cNvSpPr/>
          <p:nvPr/>
        </p:nvSpPr>
        <p:spPr>
          <a:xfrm>
            <a:off x="857224" y="2500306"/>
            <a:ext cx="6620723" cy="461665"/>
          </a:xfrm>
          <a:prstGeom prst="rect">
            <a:avLst/>
          </a:prstGeom>
        </p:spPr>
        <p:style>
          <a:lnRef idx="2">
            <a:schemeClr val="accent6"/>
          </a:lnRef>
          <a:fillRef idx="1">
            <a:schemeClr val="lt1"/>
          </a:fillRef>
          <a:effectRef idx="0">
            <a:schemeClr val="accent6"/>
          </a:effectRef>
          <a:fontRef idx="minor">
            <a:schemeClr val="dk1"/>
          </a:fontRef>
        </p:style>
        <p:txBody>
          <a:bodyPr wrap="none">
            <a:spAutoFit/>
          </a:bodyPr>
          <a:lstStyle/>
          <a:p>
            <a:r>
              <a:rPr lang="zh-CN" altLang="en-US" sz="2400" dirty="0" smtClean="0">
                <a:solidFill>
                  <a:srgbClr val="000000"/>
                </a:solidFill>
                <a:effectLst/>
              </a:rPr>
              <a:t>神经语言程序学</a:t>
            </a:r>
            <a:r>
              <a:rPr lang="en-US" altLang="zh-CN" sz="2400" dirty="0" smtClean="0">
                <a:solidFill>
                  <a:srgbClr val="000000"/>
                </a:solidFill>
                <a:effectLst/>
              </a:rPr>
              <a:t>NLP</a:t>
            </a:r>
            <a:r>
              <a:rPr lang="zh-CN" altLang="en-US" sz="2400" dirty="0" smtClean="0">
                <a:solidFill>
                  <a:srgbClr val="000000"/>
                </a:solidFill>
                <a:effectLst/>
              </a:rPr>
              <a:t>：研究我们的大脑如何工作</a:t>
            </a:r>
            <a:endParaRPr lang="zh-CN" altLang="en-US" sz="2400" dirty="0">
              <a:solidFill>
                <a:srgbClr val="000000"/>
              </a:solidFill>
              <a:effectLst/>
            </a:endParaRPr>
          </a:p>
        </p:txBody>
      </p:sp>
      <p:sp>
        <p:nvSpPr>
          <p:cNvPr id="6" name="矩形 5"/>
          <p:cNvSpPr/>
          <p:nvPr/>
        </p:nvSpPr>
        <p:spPr>
          <a:xfrm>
            <a:off x="857224" y="5072074"/>
            <a:ext cx="6643734" cy="461665"/>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r>
              <a:rPr lang="zh-CN" altLang="en-US" sz="2400" dirty="0" smtClean="0">
                <a:solidFill>
                  <a:srgbClr val="000000"/>
                </a:solidFill>
                <a:effectLst/>
              </a:rPr>
              <a:t>第一步肯定是要找一种方法把这些符号数学化。</a:t>
            </a:r>
            <a:endParaRPr lang="zh-CN" altLang="en-US" dirty="0"/>
          </a:p>
        </p:txBody>
      </p:sp>
      <p:sp>
        <p:nvSpPr>
          <p:cNvPr id="7" name="下箭头 6"/>
          <p:cNvSpPr/>
          <p:nvPr/>
        </p:nvSpPr>
        <p:spPr bwMode="auto">
          <a:xfrm>
            <a:off x="3714744" y="3071810"/>
            <a:ext cx="285752" cy="500066"/>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Tx/>
              <a:buNone/>
            </a:pPr>
            <a:endParaRPr kumimoji="0" lang="zh-CN" altLang="en-US" sz="1200" b="0" i="0" u="none" strike="noStrike" cap="none" normalizeH="0" baseline="0" smtClean="0">
              <a:ln>
                <a:noFill/>
              </a:ln>
              <a:solidFill>
                <a:schemeClr val="tx1"/>
              </a:solidFill>
              <a:effectLst>
                <a:outerShdw blurRad="38100" dist="38100" dir="2700000" algn="tl">
                  <a:srgbClr val="000000">
                    <a:alpha val="43137"/>
                  </a:srgbClr>
                </a:outerShdw>
              </a:effectLst>
              <a:latin typeface="Verdana" panose="020B08040305040B0204" pitchFamily="34" charset="0"/>
            </a:endParaRPr>
          </a:p>
        </p:txBody>
      </p:sp>
      <p:sp>
        <p:nvSpPr>
          <p:cNvPr id="8" name="下箭头 7"/>
          <p:cNvSpPr/>
          <p:nvPr/>
        </p:nvSpPr>
        <p:spPr bwMode="auto">
          <a:xfrm>
            <a:off x="3714744" y="4357694"/>
            <a:ext cx="285752" cy="500066"/>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Tx/>
              <a:buNone/>
            </a:pPr>
            <a:endParaRPr kumimoji="0" lang="zh-CN" altLang="en-US" sz="1200" b="0" i="0" u="none" strike="noStrike" cap="none" normalizeH="0" baseline="0" smtClean="0">
              <a:ln>
                <a:noFill/>
              </a:ln>
              <a:solidFill>
                <a:schemeClr val="tx1"/>
              </a:solidFill>
              <a:effectLst>
                <a:outerShdw blurRad="38100" dist="38100" dir="2700000" algn="tl">
                  <a:srgbClr val="000000">
                    <a:alpha val="43137"/>
                  </a:srgbClr>
                </a:outerShdw>
              </a:effectLst>
              <a:latin typeface="Verdana" panose="020B08040305040B0204"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453005" y="594995"/>
            <a:ext cx="6209665" cy="1568450"/>
          </a:xfrm>
          <a:prstGeom prst="rect">
            <a:avLst/>
          </a:prstGeom>
          <a:noFill/>
        </p:spPr>
        <p:txBody>
          <a:bodyPr wrap="square" rtlCol="0" anchor="t">
            <a:spAutoFit/>
          </a:bodyPr>
          <a:lstStyle/>
          <a:p>
            <a:r>
              <a:rPr lang="en-US" altLang="zh-CN" sz="2400"/>
              <a:t>         </a:t>
            </a:r>
            <a:r>
              <a:rPr lang="zh-CN" altLang="en-US" sz="2400"/>
              <a:t>词向量实现了我们头脑里的单词地图。它将单词表示为一个高维空间中的连续向量（称为词向量），使得在该空间中语义越近的单词对应的向量距离更近。</a:t>
            </a:r>
          </a:p>
        </p:txBody>
      </p:sp>
      <p:pic>
        <p:nvPicPr>
          <p:cNvPr id="4" name="图片 3"/>
          <p:cNvPicPr>
            <a:picLocks noChangeAspect="1"/>
          </p:cNvPicPr>
          <p:nvPr/>
        </p:nvPicPr>
        <p:blipFill>
          <a:blip r:embed="rId2"/>
          <a:stretch>
            <a:fillRect/>
          </a:stretch>
        </p:blipFill>
        <p:spPr>
          <a:xfrm>
            <a:off x="2262505" y="2163445"/>
            <a:ext cx="5544820" cy="4715510"/>
          </a:xfrm>
          <a:prstGeom prst="rect">
            <a:avLst/>
          </a:prstGeom>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TAG_VERSION" val="1.0"/>
  <p:tag name="KSO_WM_COMBINE_RELATE_SLIDE_ID" val="background20180936_2"/>
  <p:tag name="KSO_WM_TEMPLATE_CATEGORY" val="custom"/>
  <p:tag name="KSO_WM_TEMPLATE_INDEX" val="20181627"/>
  <p:tag name="KSO_WM_SLIDE_ID" val="custom20181627_2"/>
  <p:tag name="KSO_WM_SLIDE_INDEX" val="2"/>
  <p:tag name="KSO_WM_TEMPLATE_SUBCATEGORY" val="combine"/>
</p:tagLst>
</file>

<file path=ppt/tags/tag10.xml><?xml version="1.0" encoding="utf-8"?>
<p:tagLst xmlns:a="http://schemas.openxmlformats.org/drawingml/2006/main" xmlns:r="http://schemas.openxmlformats.org/officeDocument/2006/relationships"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TAG_VERSION" val="1.0"/>
  <p:tag name="KSO_WM_COMBINE_RELATE_SLIDE_ID" val="background20180936_2"/>
  <p:tag name="KSO_WM_TEMPLATE_CATEGORY" val="custom"/>
  <p:tag name="KSO_WM_TEMPLATE_INDEX" val="20181627"/>
  <p:tag name="KSO_WM_SLIDE_ID" val="custom20181627_2"/>
  <p:tag name="KSO_WM_SLIDE_INDEX" val="2"/>
  <p:tag name="KSO_WM_TEMPLATE_SUBCATEGORY" val="combine"/>
</p:tagLst>
</file>

<file path=ppt/tags/tag1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PRESET_TEXT_LEN" val="9"/>
  <p:tag name="KSO_WM_UNIT_PRESET_TEXT_INDEX" val="0"/>
  <p:tag name="KSO_WM_UNIT_CLEAR" val="0"/>
  <p:tag name="KSO_WM_UNIT_COMPATIBLE" val="0"/>
  <p:tag name="KSO_WM_UNIT_HIGHLIGHT" val="0"/>
  <p:tag name="KSO_WM_UNIT_ISCONTENTSTITLE" val="0"/>
  <p:tag name="KSO_WM_UNIT_VALUE" val="20"/>
  <p:tag name="KSO_WM_UNIT_LAYERLEVEL" val="1"/>
  <p:tag name="KSO_WM_UNIT_INDEX" val="1"/>
  <p:tag name="KSO_WM_UNIT_TYPE" val="a"/>
  <p:tag name="KSO_WM_TEMPLATE_CATEGORY" val="custom"/>
  <p:tag name="KSO_WM_TEMPLATE_INDEX" val="20181627"/>
  <p:tag name="KSO_WM_UNIT_ID" val="custom20181627_2*a*1"/>
</p:tagLst>
</file>

<file path=ppt/tags/tag1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PRESET_TEXT_LEN" val="240"/>
  <p:tag name="KSO_WM_UNIT_PRESET_TEXT_INDEX" val="2"/>
  <p:tag name="KSO_WM_UNIT_CLEAR" val="0"/>
  <p:tag name="KSO_WM_UNIT_COMPATIBLE" val="0"/>
  <p:tag name="KSO_WM_UNIT_HIGHLIGHT" val="0"/>
  <p:tag name="KSO_WM_UNIT_VALUE" val="440"/>
  <p:tag name="KSO_WM_UNIT_LAYERLEVEL" val="1"/>
  <p:tag name="KSO_WM_UNIT_INDEX" val="1"/>
  <p:tag name="KSO_WM_UNIT_TYPE" val="f"/>
  <p:tag name="KSO_WM_TEMPLATE_CATEGORY" val="custom"/>
  <p:tag name="KSO_WM_TEMPLATE_INDEX" val="20181627"/>
  <p:tag name="KSO_WM_UNIT_ID" val="custom20181627_2*f*1"/>
</p:tagLst>
</file>

<file path=ppt/tags/tag13.xml><?xml version="1.0" encoding="utf-8"?>
<p:tagLst xmlns:a="http://schemas.openxmlformats.org/drawingml/2006/main" xmlns:r="http://schemas.openxmlformats.org/officeDocument/2006/relationships"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TAG_VERSION" val="1.0"/>
  <p:tag name="KSO_WM_COMBINE_RELATE_SLIDE_ID" val="background20180936_2"/>
  <p:tag name="KSO_WM_TEMPLATE_CATEGORY" val="custom"/>
  <p:tag name="KSO_WM_TEMPLATE_INDEX" val="20181627"/>
  <p:tag name="KSO_WM_SLIDE_ID" val="custom20181627_2"/>
  <p:tag name="KSO_WM_SLIDE_INDEX" val="2"/>
  <p:tag name="KSO_WM_TEMPLATE_SUBCATEGORY" val="combine"/>
</p:tagLst>
</file>

<file path=ppt/tags/tag1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PRESET_TEXT_LEN" val="9"/>
  <p:tag name="KSO_WM_UNIT_PRESET_TEXT_INDEX" val="0"/>
  <p:tag name="KSO_WM_UNIT_CLEAR" val="0"/>
  <p:tag name="KSO_WM_UNIT_COMPATIBLE" val="0"/>
  <p:tag name="KSO_WM_UNIT_HIGHLIGHT" val="0"/>
  <p:tag name="KSO_WM_UNIT_ISCONTENTSTITLE" val="0"/>
  <p:tag name="KSO_WM_UNIT_VALUE" val="20"/>
  <p:tag name="KSO_WM_UNIT_LAYERLEVEL" val="1"/>
  <p:tag name="KSO_WM_UNIT_INDEX" val="1"/>
  <p:tag name="KSO_WM_UNIT_TYPE" val="a"/>
  <p:tag name="KSO_WM_TEMPLATE_CATEGORY" val="custom"/>
  <p:tag name="KSO_WM_TEMPLATE_INDEX" val="20181627"/>
  <p:tag name="KSO_WM_UNIT_ID" val="custom20181627_2*a*1"/>
</p:tagLst>
</file>

<file path=ppt/tags/tag15.xml><?xml version="1.0" encoding="utf-8"?>
<p:tagLst xmlns:a="http://schemas.openxmlformats.org/drawingml/2006/main" xmlns:r="http://schemas.openxmlformats.org/officeDocument/2006/relationships"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TAG_VERSION" val="1.0"/>
  <p:tag name="KSO_WM_COMBINE_RELATE_SLIDE_ID" val="background20180936_2"/>
  <p:tag name="KSO_WM_TEMPLATE_CATEGORY" val="custom"/>
  <p:tag name="KSO_WM_TEMPLATE_INDEX" val="20181627"/>
  <p:tag name="KSO_WM_SLIDE_ID" val="custom20181627_2"/>
  <p:tag name="KSO_WM_SLIDE_INDEX" val="2"/>
  <p:tag name="KSO_WM_TEMPLATE_SUBCATEGORY" val="combine"/>
</p:tagLst>
</file>

<file path=ppt/tags/tag1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PRESET_TEXT_LEN" val="9"/>
  <p:tag name="KSO_WM_UNIT_PRESET_TEXT_INDEX" val="0"/>
  <p:tag name="KSO_WM_UNIT_CLEAR" val="0"/>
  <p:tag name="KSO_WM_UNIT_COMPATIBLE" val="0"/>
  <p:tag name="KSO_WM_UNIT_HIGHLIGHT" val="0"/>
  <p:tag name="KSO_WM_UNIT_ISCONTENTSTITLE" val="0"/>
  <p:tag name="KSO_WM_UNIT_VALUE" val="20"/>
  <p:tag name="KSO_WM_UNIT_LAYERLEVEL" val="1"/>
  <p:tag name="KSO_WM_UNIT_INDEX" val="1"/>
  <p:tag name="KSO_WM_UNIT_TYPE" val="a"/>
  <p:tag name="KSO_WM_TEMPLATE_CATEGORY" val="custom"/>
  <p:tag name="KSO_WM_TEMPLATE_INDEX" val="20181627"/>
  <p:tag name="KSO_WM_UNIT_ID" val="custom20181627_2*a*1"/>
</p:tagLst>
</file>

<file path=ppt/tags/tag1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PRESET_TEXT_LEN" val="240"/>
  <p:tag name="KSO_WM_UNIT_PRESET_TEXT_INDEX" val="2"/>
  <p:tag name="KSO_WM_UNIT_CLEAR" val="0"/>
  <p:tag name="KSO_WM_UNIT_COMPATIBLE" val="0"/>
  <p:tag name="KSO_WM_UNIT_HIGHLIGHT" val="0"/>
  <p:tag name="KSO_WM_UNIT_VALUE" val="440"/>
  <p:tag name="KSO_WM_UNIT_LAYERLEVEL" val="1"/>
  <p:tag name="KSO_WM_UNIT_INDEX" val="1"/>
  <p:tag name="KSO_WM_UNIT_TYPE" val="f"/>
  <p:tag name="KSO_WM_TEMPLATE_CATEGORY" val="custom"/>
  <p:tag name="KSO_WM_TEMPLATE_INDEX" val="20181627"/>
  <p:tag name="KSO_WM_UNIT_ID" val="custom20181627_2*f*1"/>
</p:tagLst>
</file>

<file path=ppt/tags/tag18.xml><?xml version="1.0" encoding="utf-8"?>
<p:tagLst xmlns:a="http://schemas.openxmlformats.org/drawingml/2006/main" xmlns:r="http://schemas.openxmlformats.org/officeDocument/2006/relationships"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TAG_VERSION" val="1.0"/>
  <p:tag name="KSO_WM_COMBINE_RELATE_SLIDE_ID" val="background20180936_2"/>
  <p:tag name="KSO_WM_TEMPLATE_CATEGORY" val="custom"/>
  <p:tag name="KSO_WM_TEMPLATE_INDEX" val="20181627"/>
  <p:tag name="KSO_WM_SLIDE_ID" val="custom20181627_2"/>
  <p:tag name="KSO_WM_SLIDE_INDEX" val="2"/>
  <p:tag name="KSO_WM_TEMPLATE_SUBCATEGORY" val="combine"/>
</p:tagLst>
</file>

<file path=ppt/tags/tag1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PRESET_TEXT_LEN" val="9"/>
  <p:tag name="KSO_WM_UNIT_PRESET_TEXT_INDEX" val="0"/>
  <p:tag name="KSO_WM_UNIT_CLEAR" val="0"/>
  <p:tag name="KSO_WM_UNIT_COMPATIBLE" val="0"/>
  <p:tag name="KSO_WM_UNIT_HIGHLIGHT" val="0"/>
  <p:tag name="KSO_WM_UNIT_ISCONTENTSTITLE" val="0"/>
  <p:tag name="KSO_WM_UNIT_VALUE" val="20"/>
  <p:tag name="KSO_WM_UNIT_LAYERLEVEL" val="1"/>
  <p:tag name="KSO_WM_UNIT_INDEX" val="1"/>
  <p:tag name="KSO_WM_UNIT_TYPE" val="a"/>
  <p:tag name="KSO_WM_TEMPLATE_CATEGORY" val="custom"/>
  <p:tag name="KSO_WM_TEMPLATE_INDEX" val="20181627"/>
  <p:tag name="KSO_WM_UNIT_ID" val="custom20181627_2*a*1"/>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PRESET_TEXT_LEN" val="9"/>
  <p:tag name="KSO_WM_UNIT_PRESET_TEXT_INDEX" val="0"/>
  <p:tag name="KSO_WM_UNIT_CLEAR" val="0"/>
  <p:tag name="KSO_WM_UNIT_COMPATIBLE" val="0"/>
  <p:tag name="KSO_WM_UNIT_HIGHLIGHT" val="0"/>
  <p:tag name="KSO_WM_UNIT_ISCONTENTSTITLE" val="0"/>
  <p:tag name="KSO_WM_UNIT_VALUE" val="20"/>
  <p:tag name="KSO_WM_UNIT_LAYERLEVEL" val="1"/>
  <p:tag name="KSO_WM_UNIT_INDEX" val="1"/>
  <p:tag name="KSO_WM_UNIT_TYPE" val="a"/>
  <p:tag name="KSO_WM_TEMPLATE_CATEGORY" val="custom"/>
  <p:tag name="KSO_WM_TEMPLATE_INDEX" val="20181627"/>
  <p:tag name="KSO_WM_UNIT_ID" val="custom20181627_2*a*1"/>
</p:tagLst>
</file>

<file path=ppt/tags/tag20.xml><?xml version="1.0" encoding="utf-8"?>
<p:tagLst xmlns:a="http://schemas.openxmlformats.org/drawingml/2006/main" xmlns:r="http://schemas.openxmlformats.org/officeDocument/2006/relationships"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TAG_VERSION" val="1.0"/>
  <p:tag name="KSO_WM_COMBINE_RELATE_SLIDE_ID" val="background20180936_2"/>
  <p:tag name="KSO_WM_TEMPLATE_CATEGORY" val="custom"/>
  <p:tag name="KSO_WM_TEMPLATE_INDEX" val="20181627"/>
  <p:tag name="KSO_WM_SLIDE_ID" val="custom20181627_2"/>
  <p:tag name="KSO_WM_SLIDE_INDEX" val="2"/>
  <p:tag name="KSO_WM_TEMPLATE_SUBCATEGORY" val="combine"/>
</p:tagLst>
</file>

<file path=ppt/tags/tag2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PRESET_TEXT_LEN" val="9"/>
  <p:tag name="KSO_WM_UNIT_PRESET_TEXT_INDEX" val="0"/>
  <p:tag name="KSO_WM_UNIT_CLEAR" val="0"/>
  <p:tag name="KSO_WM_UNIT_COMPATIBLE" val="0"/>
  <p:tag name="KSO_WM_UNIT_HIGHLIGHT" val="0"/>
  <p:tag name="KSO_WM_UNIT_ISCONTENTSTITLE" val="0"/>
  <p:tag name="KSO_WM_UNIT_VALUE" val="20"/>
  <p:tag name="KSO_WM_UNIT_LAYERLEVEL" val="1"/>
  <p:tag name="KSO_WM_UNIT_INDEX" val="1"/>
  <p:tag name="KSO_WM_UNIT_TYPE" val="a"/>
  <p:tag name="KSO_WM_TEMPLATE_CATEGORY" val="custom"/>
  <p:tag name="KSO_WM_TEMPLATE_INDEX" val="20181627"/>
  <p:tag name="KSO_WM_UNIT_ID" val="custom20181627_2*a*1"/>
</p:tagLst>
</file>

<file path=ppt/tags/tag2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PRESET_TEXT_LEN" val="240"/>
  <p:tag name="KSO_WM_UNIT_PRESET_TEXT_INDEX" val="2"/>
  <p:tag name="KSO_WM_UNIT_CLEAR" val="0"/>
  <p:tag name="KSO_WM_UNIT_COMPATIBLE" val="0"/>
  <p:tag name="KSO_WM_UNIT_HIGHLIGHT" val="0"/>
  <p:tag name="KSO_WM_UNIT_VALUE" val="440"/>
  <p:tag name="KSO_WM_UNIT_LAYERLEVEL" val="1"/>
  <p:tag name="KSO_WM_UNIT_INDEX" val="1"/>
  <p:tag name="KSO_WM_UNIT_TYPE" val="f"/>
  <p:tag name="KSO_WM_TEMPLATE_CATEGORY" val="custom"/>
  <p:tag name="KSO_WM_TEMPLATE_INDEX" val="20181627"/>
  <p:tag name="KSO_WM_UNIT_ID" val="custom20181627_2*f*1"/>
</p:tagLst>
</file>

<file path=ppt/tags/tag23.xml><?xml version="1.0" encoding="utf-8"?>
<p:tagLst xmlns:a="http://schemas.openxmlformats.org/drawingml/2006/main" xmlns:r="http://schemas.openxmlformats.org/officeDocument/2006/relationships"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TAG_VERSION" val="1.0"/>
  <p:tag name="KSO_WM_COMBINE_RELATE_SLIDE_ID" val="background20180936_2"/>
  <p:tag name="KSO_WM_TEMPLATE_CATEGORY" val="custom"/>
  <p:tag name="KSO_WM_TEMPLATE_INDEX" val="20181627"/>
  <p:tag name="KSO_WM_SLIDE_ID" val="custom20181627_2"/>
  <p:tag name="KSO_WM_SLIDE_INDEX" val="2"/>
  <p:tag name="KSO_WM_TEMPLATE_SUBCATEGORY" val="combine"/>
</p:tagLst>
</file>

<file path=ppt/tags/tag2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PRESET_TEXT_LEN" val="9"/>
  <p:tag name="KSO_WM_UNIT_PRESET_TEXT_INDEX" val="0"/>
  <p:tag name="KSO_WM_UNIT_CLEAR" val="0"/>
  <p:tag name="KSO_WM_UNIT_COMPATIBLE" val="0"/>
  <p:tag name="KSO_WM_UNIT_HIGHLIGHT" val="0"/>
  <p:tag name="KSO_WM_UNIT_ISCONTENTSTITLE" val="0"/>
  <p:tag name="KSO_WM_UNIT_VALUE" val="20"/>
  <p:tag name="KSO_WM_UNIT_LAYERLEVEL" val="1"/>
  <p:tag name="KSO_WM_UNIT_INDEX" val="1"/>
  <p:tag name="KSO_WM_UNIT_TYPE" val="a"/>
  <p:tag name="KSO_WM_TEMPLATE_CATEGORY" val="custom"/>
  <p:tag name="KSO_WM_TEMPLATE_INDEX" val="20181627"/>
  <p:tag name="KSO_WM_UNIT_ID" val="custom20181627_2*a*1"/>
</p:tagLst>
</file>

<file path=ppt/tags/tag2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PRESET_TEXT_LEN" val="240"/>
  <p:tag name="KSO_WM_UNIT_PRESET_TEXT_INDEX" val="2"/>
  <p:tag name="KSO_WM_UNIT_CLEAR" val="0"/>
  <p:tag name="KSO_WM_UNIT_COMPATIBLE" val="0"/>
  <p:tag name="KSO_WM_UNIT_HIGHLIGHT" val="0"/>
  <p:tag name="KSO_WM_UNIT_VALUE" val="440"/>
  <p:tag name="KSO_WM_UNIT_LAYERLEVEL" val="1"/>
  <p:tag name="KSO_WM_UNIT_INDEX" val="1"/>
  <p:tag name="KSO_WM_UNIT_TYPE" val="f"/>
  <p:tag name="KSO_WM_TEMPLATE_CATEGORY" val="custom"/>
  <p:tag name="KSO_WM_TEMPLATE_INDEX" val="20181627"/>
  <p:tag name="KSO_WM_UNIT_ID" val="custom20181627_2*f*1"/>
</p:tagLst>
</file>

<file path=ppt/tags/tag26.xml><?xml version="1.0" encoding="utf-8"?>
<p:tagLst xmlns:a="http://schemas.openxmlformats.org/drawingml/2006/main" xmlns:r="http://schemas.openxmlformats.org/officeDocument/2006/relationships"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TAG_VERSION" val="1.0"/>
  <p:tag name="KSO_WM_COMBINE_RELATE_SLIDE_ID" val="background20180936_2"/>
  <p:tag name="KSO_WM_TEMPLATE_CATEGORY" val="custom"/>
  <p:tag name="KSO_WM_TEMPLATE_INDEX" val="20181627"/>
  <p:tag name="KSO_WM_SLIDE_ID" val="custom20181627_2"/>
  <p:tag name="KSO_WM_SLIDE_INDEX" val="2"/>
  <p:tag name="KSO_WM_TEMPLATE_SUBCATEGORY" val="combine"/>
</p:tagLst>
</file>

<file path=ppt/tags/tag2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PRESET_TEXT_LEN" val="9"/>
  <p:tag name="KSO_WM_UNIT_PRESET_TEXT_INDEX" val="0"/>
  <p:tag name="KSO_WM_UNIT_CLEAR" val="0"/>
  <p:tag name="KSO_WM_UNIT_COMPATIBLE" val="0"/>
  <p:tag name="KSO_WM_UNIT_HIGHLIGHT" val="0"/>
  <p:tag name="KSO_WM_UNIT_ISCONTENTSTITLE" val="0"/>
  <p:tag name="KSO_WM_UNIT_VALUE" val="20"/>
  <p:tag name="KSO_WM_UNIT_LAYERLEVEL" val="1"/>
  <p:tag name="KSO_WM_UNIT_INDEX" val="1"/>
  <p:tag name="KSO_WM_UNIT_TYPE" val="a"/>
  <p:tag name="KSO_WM_TEMPLATE_CATEGORY" val="custom"/>
  <p:tag name="KSO_WM_TEMPLATE_INDEX" val="20181627"/>
  <p:tag name="KSO_WM_UNIT_ID" val="custom20181627_2*a*1"/>
</p:tagLst>
</file>

<file path=ppt/tags/tag28.xml><?xml version="1.0" encoding="utf-8"?>
<p:tagLst xmlns:a="http://schemas.openxmlformats.org/drawingml/2006/main" xmlns:r="http://schemas.openxmlformats.org/officeDocument/2006/relationships"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TAG_VERSION" val="1.0"/>
  <p:tag name="KSO_WM_COMBINE_RELATE_SLIDE_ID" val="background20180936_2"/>
  <p:tag name="KSO_WM_TEMPLATE_CATEGORY" val="custom"/>
  <p:tag name="KSO_WM_TEMPLATE_INDEX" val="20181627"/>
  <p:tag name="KSO_WM_SLIDE_ID" val="custom20181627_2"/>
  <p:tag name="KSO_WM_SLIDE_INDEX" val="2"/>
  <p:tag name="KSO_WM_TEMPLATE_SUBCATEGORY" val="combine"/>
</p:tagLst>
</file>

<file path=ppt/tags/tag2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PRESET_TEXT_LEN" val="9"/>
  <p:tag name="KSO_WM_UNIT_PRESET_TEXT_INDEX" val="0"/>
  <p:tag name="KSO_WM_UNIT_CLEAR" val="0"/>
  <p:tag name="KSO_WM_UNIT_COMPATIBLE" val="0"/>
  <p:tag name="KSO_WM_UNIT_HIGHLIGHT" val="0"/>
  <p:tag name="KSO_WM_UNIT_ISCONTENTSTITLE" val="0"/>
  <p:tag name="KSO_WM_UNIT_VALUE" val="20"/>
  <p:tag name="KSO_WM_UNIT_LAYERLEVEL" val="1"/>
  <p:tag name="KSO_WM_UNIT_INDEX" val="1"/>
  <p:tag name="KSO_WM_UNIT_TYPE" val="a"/>
  <p:tag name="KSO_WM_TEMPLATE_CATEGORY" val="custom"/>
  <p:tag name="KSO_WM_TEMPLATE_INDEX" val="20181627"/>
  <p:tag name="KSO_WM_UNIT_ID" val="custom20181627_2*a*1"/>
</p:tagLst>
</file>

<file path=ppt/tags/tag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PRESET_TEXT_LEN" val="240"/>
  <p:tag name="KSO_WM_UNIT_PRESET_TEXT_INDEX" val="2"/>
  <p:tag name="KSO_WM_UNIT_CLEAR" val="0"/>
  <p:tag name="KSO_WM_UNIT_COMPATIBLE" val="0"/>
  <p:tag name="KSO_WM_UNIT_HIGHLIGHT" val="0"/>
  <p:tag name="KSO_WM_UNIT_VALUE" val="440"/>
  <p:tag name="KSO_WM_UNIT_LAYERLEVEL" val="1"/>
  <p:tag name="KSO_WM_UNIT_INDEX" val="1"/>
  <p:tag name="KSO_WM_UNIT_TYPE" val="f"/>
  <p:tag name="KSO_WM_TEMPLATE_CATEGORY" val="custom"/>
  <p:tag name="KSO_WM_TEMPLATE_INDEX" val="20181627"/>
  <p:tag name="KSO_WM_UNIT_ID" val="custom20181627_2*f*1"/>
</p:tagLst>
</file>

<file path=ppt/tags/tag3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PRESET_TEXT_LEN" val="240"/>
  <p:tag name="KSO_WM_UNIT_PRESET_TEXT_INDEX" val="2"/>
  <p:tag name="KSO_WM_UNIT_CLEAR" val="0"/>
  <p:tag name="KSO_WM_UNIT_COMPATIBLE" val="0"/>
  <p:tag name="KSO_WM_UNIT_HIGHLIGHT" val="0"/>
  <p:tag name="KSO_WM_UNIT_VALUE" val="440"/>
  <p:tag name="KSO_WM_UNIT_LAYERLEVEL" val="1"/>
  <p:tag name="KSO_WM_UNIT_INDEX" val="1"/>
  <p:tag name="KSO_WM_UNIT_TYPE" val="f"/>
  <p:tag name="KSO_WM_TEMPLATE_CATEGORY" val="custom"/>
  <p:tag name="KSO_WM_TEMPLATE_INDEX" val="20181627"/>
  <p:tag name="KSO_WM_UNIT_ID" val="custom20181627_2*f*1"/>
</p:tagLst>
</file>

<file path=ppt/tags/tag31.xml><?xml version="1.0" encoding="utf-8"?>
<p:tagLst xmlns:a="http://schemas.openxmlformats.org/drawingml/2006/main" xmlns:r="http://schemas.openxmlformats.org/officeDocument/2006/relationships"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TAG_VERSION" val="1.0"/>
  <p:tag name="KSO_WM_COMBINE_RELATE_SLIDE_ID" val="background20180936_2"/>
  <p:tag name="KSO_WM_TEMPLATE_CATEGORY" val="custom"/>
  <p:tag name="KSO_WM_TEMPLATE_INDEX" val="20181627"/>
  <p:tag name="KSO_WM_SLIDE_ID" val="custom20181627_2"/>
  <p:tag name="KSO_WM_SLIDE_INDEX" val="2"/>
  <p:tag name="KSO_WM_TEMPLATE_SUBCATEGORY" val="combine"/>
</p:tagLst>
</file>

<file path=ppt/tags/tag3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PRESET_TEXT_LEN" val="9"/>
  <p:tag name="KSO_WM_UNIT_PRESET_TEXT_INDEX" val="0"/>
  <p:tag name="KSO_WM_UNIT_CLEAR" val="0"/>
  <p:tag name="KSO_WM_UNIT_COMPATIBLE" val="0"/>
  <p:tag name="KSO_WM_UNIT_HIGHLIGHT" val="0"/>
  <p:tag name="KSO_WM_UNIT_ISCONTENTSTITLE" val="0"/>
  <p:tag name="KSO_WM_UNIT_VALUE" val="20"/>
  <p:tag name="KSO_WM_UNIT_LAYERLEVEL" val="1"/>
  <p:tag name="KSO_WM_UNIT_INDEX" val="1"/>
  <p:tag name="KSO_WM_UNIT_TYPE" val="a"/>
  <p:tag name="KSO_WM_TEMPLATE_CATEGORY" val="custom"/>
  <p:tag name="KSO_WM_TEMPLATE_INDEX" val="20181627"/>
  <p:tag name="KSO_WM_UNIT_ID" val="custom20181627_2*a*1"/>
</p:tagLst>
</file>

<file path=ppt/tags/tag3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PRESET_TEXT_LEN" val="240"/>
  <p:tag name="KSO_WM_UNIT_PRESET_TEXT_INDEX" val="2"/>
  <p:tag name="KSO_WM_UNIT_CLEAR" val="0"/>
  <p:tag name="KSO_WM_UNIT_COMPATIBLE" val="0"/>
  <p:tag name="KSO_WM_UNIT_HIGHLIGHT" val="0"/>
  <p:tag name="KSO_WM_UNIT_VALUE" val="440"/>
  <p:tag name="KSO_WM_UNIT_LAYERLEVEL" val="1"/>
  <p:tag name="KSO_WM_UNIT_INDEX" val="1"/>
  <p:tag name="KSO_WM_UNIT_TYPE" val="f"/>
  <p:tag name="KSO_WM_TEMPLATE_CATEGORY" val="custom"/>
  <p:tag name="KSO_WM_TEMPLATE_INDEX" val="20181627"/>
  <p:tag name="KSO_WM_UNIT_ID" val="custom20181627_2*f*1"/>
</p:tagLst>
</file>

<file path=ppt/tags/tag34.xml><?xml version="1.0" encoding="utf-8"?>
<p:tagLst xmlns:a="http://schemas.openxmlformats.org/drawingml/2006/main" xmlns:r="http://schemas.openxmlformats.org/officeDocument/2006/relationships"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TAG_VERSION" val="1.0"/>
  <p:tag name="KSO_WM_COMBINE_RELATE_SLIDE_ID" val="background20180936_2"/>
  <p:tag name="KSO_WM_TEMPLATE_CATEGORY" val="custom"/>
  <p:tag name="KSO_WM_TEMPLATE_INDEX" val="20181627"/>
  <p:tag name="KSO_WM_SLIDE_ID" val="custom20181627_2"/>
  <p:tag name="KSO_WM_SLIDE_INDEX" val="2"/>
  <p:tag name="KSO_WM_TEMPLATE_SUBCATEGORY" val="combine"/>
</p:tagLst>
</file>

<file path=ppt/tags/tag3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PRESET_TEXT_LEN" val="9"/>
  <p:tag name="KSO_WM_UNIT_PRESET_TEXT_INDEX" val="0"/>
  <p:tag name="KSO_WM_UNIT_CLEAR" val="0"/>
  <p:tag name="KSO_WM_UNIT_COMPATIBLE" val="0"/>
  <p:tag name="KSO_WM_UNIT_HIGHLIGHT" val="0"/>
  <p:tag name="KSO_WM_UNIT_ISCONTENTSTITLE" val="0"/>
  <p:tag name="KSO_WM_UNIT_VALUE" val="20"/>
  <p:tag name="KSO_WM_UNIT_LAYERLEVEL" val="1"/>
  <p:tag name="KSO_WM_UNIT_INDEX" val="1"/>
  <p:tag name="KSO_WM_UNIT_TYPE" val="a"/>
  <p:tag name="KSO_WM_TEMPLATE_CATEGORY" val="custom"/>
  <p:tag name="KSO_WM_TEMPLATE_INDEX" val="20181627"/>
  <p:tag name="KSO_WM_UNIT_ID" val="custom20181627_2*a*1"/>
</p:tagLst>
</file>

<file path=ppt/tags/tag3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PRESET_TEXT_LEN" val="240"/>
  <p:tag name="KSO_WM_UNIT_PRESET_TEXT_INDEX" val="2"/>
  <p:tag name="KSO_WM_UNIT_CLEAR" val="0"/>
  <p:tag name="KSO_WM_UNIT_COMPATIBLE" val="0"/>
  <p:tag name="KSO_WM_UNIT_HIGHLIGHT" val="0"/>
  <p:tag name="KSO_WM_UNIT_VALUE" val="440"/>
  <p:tag name="KSO_WM_UNIT_LAYERLEVEL" val="1"/>
  <p:tag name="KSO_WM_UNIT_INDEX" val="1"/>
  <p:tag name="KSO_WM_UNIT_TYPE" val="f"/>
  <p:tag name="KSO_WM_TEMPLATE_CATEGORY" val="custom"/>
  <p:tag name="KSO_WM_TEMPLATE_INDEX" val="20181627"/>
  <p:tag name="KSO_WM_UNIT_ID" val="custom20181627_2*f*1"/>
</p:tagLst>
</file>

<file path=ppt/tags/tag4.xml><?xml version="1.0" encoding="utf-8"?>
<p:tagLst xmlns:a="http://schemas.openxmlformats.org/drawingml/2006/main" xmlns:r="http://schemas.openxmlformats.org/officeDocument/2006/relationships"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TAG_VERSION" val="1.0"/>
  <p:tag name="KSO_WM_COMBINE_RELATE_SLIDE_ID" val="background20180936_2"/>
  <p:tag name="KSO_WM_TEMPLATE_CATEGORY" val="custom"/>
  <p:tag name="KSO_WM_TEMPLATE_INDEX" val="20181627"/>
  <p:tag name="KSO_WM_SLIDE_ID" val="custom20181627_2"/>
  <p:tag name="KSO_WM_SLIDE_INDEX" val="2"/>
  <p:tag name="KSO_WM_TEMPLATE_SUBCATEGORY" val="combine"/>
</p:tagLst>
</file>

<file path=ppt/tags/tag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PRESET_TEXT_LEN" val="9"/>
  <p:tag name="KSO_WM_UNIT_PRESET_TEXT_INDEX" val="0"/>
  <p:tag name="KSO_WM_UNIT_CLEAR" val="0"/>
  <p:tag name="KSO_WM_UNIT_COMPATIBLE" val="0"/>
  <p:tag name="KSO_WM_UNIT_HIGHLIGHT" val="0"/>
  <p:tag name="KSO_WM_UNIT_ISCONTENTSTITLE" val="0"/>
  <p:tag name="KSO_WM_UNIT_VALUE" val="20"/>
  <p:tag name="KSO_WM_UNIT_LAYERLEVEL" val="1"/>
  <p:tag name="KSO_WM_UNIT_INDEX" val="1"/>
  <p:tag name="KSO_WM_UNIT_TYPE" val="a"/>
  <p:tag name="KSO_WM_TEMPLATE_CATEGORY" val="custom"/>
  <p:tag name="KSO_WM_TEMPLATE_INDEX" val="20181627"/>
  <p:tag name="KSO_WM_UNIT_ID" val="custom20181627_2*a*1"/>
</p:tagLst>
</file>

<file path=ppt/tags/tag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PRESET_TEXT_LEN" val="240"/>
  <p:tag name="KSO_WM_UNIT_PRESET_TEXT_INDEX" val="2"/>
  <p:tag name="KSO_WM_UNIT_CLEAR" val="0"/>
  <p:tag name="KSO_WM_UNIT_COMPATIBLE" val="0"/>
  <p:tag name="KSO_WM_UNIT_HIGHLIGHT" val="0"/>
  <p:tag name="KSO_WM_UNIT_VALUE" val="440"/>
  <p:tag name="KSO_WM_UNIT_LAYERLEVEL" val="1"/>
  <p:tag name="KSO_WM_UNIT_INDEX" val="1"/>
  <p:tag name="KSO_WM_UNIT_TYPE" val="f"/>
  <p:tag name="KSO_WM_TEMPLATE_CATEGORY" val="custom"/>
  <p:tag name="KSO_WM_TEMPLATE_INDEX" val="20181627"/>
  <p:tag name="KSO_WM_UNIT_ID" val="custom20181627_2*f*1"/>
</p:tagLst>
</file>

<file path=ppt/tags/tag7.xml><?xml version="1.0" encoding="utf-8"?>
<p:tagLst xmlns:a="http://schemas.openxmlformats.org/drawingml/2006/main" xmlns:r="http://schemas.openxmlformats.org/officeDocument/2006/relationships"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TAG_VERSION" val="1.0"/>
  <p:tag name="KSO_WM_COMBINE_RELATE_SLIDE_ID" val="background20180936_2"/>
  <p:tag name="KSO_WM_TEMPLATE_CATEGORY" val="custom"/>
  <p:tag name="KSO_WM_TEMPLATE_INDEX" val="20181627"/>
  <p:tag name="KSO_WM_SLIDE_ID" val="custom20181627_2"/>
  <p:tag name="KSO_WM_SLIDE_INDEX" val="2"/>
  <p:tag name="KSO_WM_TEMPLATE_SUBCATEGORY" val="combine"/>
</p:tagLst>
</file>

<file path=ppt/tags/tag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PRESET_TEXT_LEN" val="9"/>
  <p:tag name="KSO_WM_UNIT_PRESET_TEXT_INDEX" val="0"/>
  <p:tag name="KSO_WM_UNIT_CLEAR" val="0"/>
  <p:tag name="KSO_WM_UNIT_COMPATIBLE" val="0"/>
  <p:tag name="KSO_WM_UNIT_HIGHLIGHT" val="0"/>
  <p:tag name="KSO_WM_UNIT_ISCONTENTSTITLE" val="0"/>
  <p:tag name="KSO_WM_UNIT_VALUE" val="20"/>
  <p:tag name="KSO_WM_UNIT_LAYERLEVEL" val="1"/>
  <p:tag name="KSO_WM_UNIT_INDEX" val="1"/>
  <p:tag name="KSO_WM_UNIT_TYPE" val="a"/>
  <p:tag name="KSO_WM_TEMPLATE_CATEGORY" val="custom"/>
  <p:tag name="KSO_WM_TEMPLATE_INDEX" val="20181627"/>
  <p:tag name="KSO_WM_UNIT_ID" val="custom20181627_2*a*1"/>
</p:tagLst>
</file>

<file path=ppt/tags/tag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PRESET_TEXT_LEN" val="240"/>
  <p:tag name="KSO_WM_UNIT_PRESET_TEXT_INDEX" val="2"/>
  <p:tag name="KSO_WM_UNIT_CLEAR" val="0"/>
  <p:tag name="KSO_WM_UNIT_COMPATIBLE" val="0"/>
  <p:tag name="KSO_WM_UNIT_HIGHLIGHT" val="0"/>
  <p:tag name="KSO_WM_UNIT_VALUE" val="440"/>
  <p:tag name="KSO_WM_UNIT_LAYERLEVEL" val="1"/>
  <p:tag name="KSO_WM_UNIT_INDEX" val="1"/>
  <p:tag name="KSO_WM_UNIT_TYPE" val="f"/>
  <p:tag name="KSO_WM_TEMPLATE_CATEGORY" val="custom"/>
  <p:tag name="KSO_WM_TEMPLATE_INDEX" val="20181627"/>
  <p:tag name="KSO_WM_UNIT_ID" val="custom20181627_2*f*1"/>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1529</Words>
  <Application>Microsoft Office PowerPoint</Application>
  <PresentationFormat>全屏显示(4:3)</PresentationFormat>
  <Paragraphs>115</Paragraphs>
  <Slides>28</Slides>
  <Notes>14</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28</vt:i4>
      </vt:variant>
    </vt:vector>
  </HeadingPairs>
  <TitlesOfParts>
    <vt:vector size="37" baseType="lpstr">
      <vt:lpstr>Arial Unicode MS</vt:lpstr>
      <vt:lpstr>宋体</vt:lpstr>
      <vt:lpstr>微软雅黑</vt:lpstr>
      <vt:lpstr>Arial</vt:lpstr>
      <vt:lpstr>Calibri</vt:lpstr>
      <vt:lpstr>Calibri Light</vt:lpstr>
      <vt:lpstr>Verdana</vt:lpstr>
      <vt:lpstr>Wingdings</vt:lpstr>
      <vt:lpstr>Office 主题</vt:lpstr>
      <vt:lpstr>理解你的语言</vt:lpstr>
      <vt:lpstr>目录</vt:lpstr>
      <vt:lpstr>目录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词的向量化</vt:lpstr>
      <vt:lpstr>one-hot representation</vt:lpstr>
      <vt:lpstr>Distributed representation（词向量）</vt:lpstr>
      <vt:lpstr> word2vec模型 </vt:lpstr>
      <vt:lpstr>CBOW模型</vt:lpstr>
      <vt:lpstr> CBOW模型 </vt:lpstr>
      <vt:lpstr> Skip-gram模型 </vt:lpstr>
      <vt:lpstr>目录</vt:lpstr>
      <vt:lpstr>PowerPoint 演示文稿</vt:lpstr>
      <vt:lpstr>PowerPoint 演示文稿</vt:lpstr>
      <vt:lpstr>PowerPoint 演示文稿</vt:lpstr>
      <vt:lpstr> BOW（Bag-of-Words）模型 </vt:lpstr>
      <vt:lpstr> doc2vec模型 </vt:lpstr>
      <vt:lpstr>doc2vec模型</vt:lpstr>
      <vt:lpstr> 基于TF-IDF算法的word2vec改进方法 </vt:lpstr>
      <vt:lpstr>基于TF-IDF算法的word2vec改进方法</vt:lpstr>
      <vt:lpstr> 基于TF-IDF算法的word2vec改进方法 </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理解你的语言-2</dc:title>
  <dc:creator>cslt</dc:creator>
  <cp:lastModifiedBy>Lantian</cp:lastModifiedBy>
  <cp:revision>390</cp:revision>
  <dcterms:created xsi:type="dcterms:W3CDTF">2019-12-13T01:59:57Z</dcterms:created>
  <dcterms:modified xsi:type="dcterms:W3CDTF">2020-02-09T10:01:51Z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2052-1.7.0.2619</vt:lpwstr>
  </property>
</Properties>
</file>